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88" r:id="rId5"/>
    <p:sldId id="273" r:id="rId6"/>
    <p:sldId id="275" r:id="rId7"/>
    <p:sldId id="290" r:id="rId8"/>
    <p:sldId id="282" r:id="rId9"/>
    <p:sldId id="294" r:id="rId10"/>
    <p:sldId id="295" r:id="rId11"/>
    <p:sldId id="291" r:id="rId12"/>
    <p:sldId id="296" r:id="rId13"/>
    <p:sldId id="297" r:id="rId14"/>
    <p:sldId id="298" r:id="rId15"/>
    <p:sldId id="299" r:id="rId16"/>
    <p:sldId id="292" r:id="rId17"/>
    <p:sldId id="293"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87" r:id="rId31"/>
    <p:sldId id="289" r:id="rId32"/>
    <p:sldId id="259" r:id="rId33"/>
    <p:sldId id="281" r:id="rId34"/>
    <p:sldId id="313" r:id="rId35"/>
    <p:sldId id="332" r:id="rId36"/>
    <p:sldId id="283" r:id="rId37"/>
    <p:sldId id="312" r:id="rId38"/>
    <p:sldId id="276" r:id="rId39"/>
    <p:sldId id="284" r:id="rId40"/>
    <p:sldId id="277" r:id="rId41"/>
    <p:sldId id="314" r:id="rId42"/>
    <p:sldId id="317" r:id="rId43"/>
    <p:sldId id="318" r:id="rId44"/>
    <p:sldId id="319" r:id="rId45"/>
    <p:sldId id="320" r:id="rId46"/>
    <p:sldId id="321" r:id="rId47"/>
    <p:sldId id="322" r:id="rId48"/>
    <p:sldId id="323" r:id="rId49"/>
    <p:sldId id="324" r:id="rId50"/>
    <p:sldId id="325" r:id="rId51"/>
    <p:sldId id="326" r:id="rId52"/>
    <p:sldId id="315" r:id="rId53"/>
    <p:sldId id="316" r:id="rId54"/>
    <p:sldId id="267" r:id="rId55"/>
    <p:sldId id="327" r:id="rId56"/>
    <p:sldId id="328" r:id="rId57"/>
    <p:sldId id="330" r:id="rId58"/>
    <p:sldId id="331" r:id="rId59"/>
    <p:sldId id="27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974EF-3A82-7FF6-7BF0-4F2F14DB9F15}" v="174" dt="2024-10-16T21:48:03.380"/>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9" autoAdjust="0"/>
    <p:restoredTop sz="94694" autoAdjust="0"/>
  </p:normalViewPr>
  <p:slideViewPr>
    <p:cSldViewPr snapToGrid="0">
      <p:cViewPr varScale="1">
        <p:scale>
          <a:sx n="87" d="100"/>
          <a:sy n="87" d="100"/>
        </p:scale>
        <p:origin x="84" y="2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29</a:t>
            </a:fld>
            <a:endParaRPr lang="en-US" dirty="0"/>
          </a:p>
        </p:txBody>
      </p:sp>
    </p:spTree>
    <p:extLst>
      <p:ext uri="{BB962C8B-B14F-4D97-AF65-F5344CB8AC3E}">
        <p14:creationId xmlns:p14="http://schemas.microsoft.com/office/powerpoint/2010/main" val="157227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30</a:t>
            </a:fld>
            <a:endParaRPr lang="en-US" dirty="0"/>
          </a:p>
        </p:txBody>
      </p:sp>
    </p:spTree>
    <p:extLst>
      <p:ext uri="{BB962C8B-B14F-4D97-AF65-F5344CB8AC3E}">
        <p14:creationId xmlns:p14="http://schemas.microsoft.com/office/powerpoint/2010/main" val="1332130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picture</a:t>
            </a:r>
          </a:p>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10/17/2024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stagram.com/train_and_nourish?igsh=MTlvbmN3YTQ5amc4cA==" TargetMode="External"/><Relationship Id="rId7" Type="http://schemas.openxmlformats.org/officeDocument/2006/relationships/image" Target="../media/image30.jpeg"/><Relationship Id="rId2" Type="http://schemas.openxmlformats.org/officeDocument/2006/relationships/hyperlink" Target="https://www.facebook.com/share/35c8rR6jFmvXizp1/?mibextid=qi2Omg" TargetMode="Externa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www.tiktok.com/@train_nouris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fedubuedu-my.sharepoint.com/:x:/g/personal/shimaa170037_fedu_bu_edu_eg/ETya-OCVQgNJssVTeA-4_TcB43MWEAFOEXMrZVkc4yVy7g?e=BQQGR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657350" y="1600200"/>
            <a:ext cx="9144000" cy="2286000"/>
          </a:xfrm>
          <a:noFill/>
        </p:spPr>
        <p:txBody>
          <a:bodyPr>
            <a:noAutofit/>
          </a:bodyPr>
          <a:lstStyle/>
          <a:p>
            <a:r>
              <a:rPr lang="en-US" sz="4300" b="1" dirty="0">
                <a:solidFill>
                  <a:srgbClr val="191919"/>
                </a:solidFill>
                <a:ea typeface="+mj-lt"/>
                <a:cs typeface="+mj-lt"/>
              </a:rPr>
              <a:t>Digital Marketing Final Project </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706E344C-7AD5-DB21-8B15-B6B9C4521195}"/>
              </a:ext>
            </a:extLst>
          </p:cNvPr>
          <p:cNvPicPr>
            <a:picLocks noChangeAspect="1"/>
          </p:cNvPicPr>
          <p:nvPr/>
        </p:nvPicPr>
        <p:blipFill>
          <a:blip r:embed="rId2"/>
          <a:stretch>
            <a:fillRect/>
          </a:stretch>
        </p:blipFill>
        <p:spPr>
          <a:xfrm>
            <a:off x="1743075" y="3886200"/>
            <a:ext cx="8972550" cy="1276350"/>
          </a:xfrm>
          <a:prstGeom prst="rect">
            <a:avLst/>
          </a:prstGeom>
        </p:spPr>
      </p:pic>
    </p:spTree>
    <p:extLst>
      <p:ext uri="{BB962C8B-B14F-4D97-AF65-F5344CB8AC3E}">
        <p14:creationId xmlns:p14="http://schemas.microsoft.com/office/powerpoint/2010/main" val="20830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DB8D-07CE-93B7-0190-D9EA13E64DA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891E90B-3710-484E-951F-DA6F666C1B06}"/>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a16="http://schemas.microsoft.com/office/drawing/2014/main" id="{2A4D61DE-7DA2-9D1D-0109-E422A612D7C3}"/>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Strengths</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Personalization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Injury prevention focus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Addressing emotional eating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 on allergies to gluten and lactose.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a16="http://schemas.microsoft.com/office/drawing/2014/main" id="{93F602B0-2BDB-CAB4-FF95-920955D354CA}"/>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Weaknesses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Brand awareness on a wide scale.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Having a small team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150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54A85-B4BC-F54B-8C8D-FCC79EBBD12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7215471-3413-064E-80D0-AA179B983815}"/>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a16="http://schemas.microsoft.com/office/drawing/2014/main" id="{0DFB9000-9F5C-F596-556D-A236FD0A8C7F}"/>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Opportunities: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Growing health awareness.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Using technology in generating more creative ideas in our designs and content to save time and effort.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a16="http://schemas.microsoft.com/office/drawing/2014/main" id="{03E8B3C0-88A3-8F16-4D23-55F5AC9A60AD}"/>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Threats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Strong competition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Income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603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0420F-3B1B-97C6-ACB3-0E5427CCAA1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FCBBF1-8FA4-68CF-DDDF-860ADA62BBCD}"/>
              </a:ext>
            </a:extLst>
          </p:cNvPr>
          <p:cNvSpPr txBox="1"/>
          <p:nvPr/>
        </p:nvSpPr>
        <p:spPr>
          <a:xfrm>
            <a:off x="1046922" y="973239"/>
            <a:ext cx="10118035" cy="5176610"/>
          </a:xfrm>
          <a:prstGeom prst="rect">
            <a:avLst/>
          </a:prstGeom>
          <a:noFill/>
        </p:spPr>
        <p:txBody>
          <a:bodyPr wrap="square">
            <a:spAutoFit/>
          </a:bodyPr>
          <a:lstStyle/>
          <a:p>
            <a:pPr marR="0" lvl="0" rtl="0">
              <a:lnSpc>
                <a:spcPct val="150000"/>
              </a:lnSpc>
              <a:spcBef>
                <a:spcPts val="0"/>
              </a:spcBef>
              <a:spcAft>
                <a:spcPts val="0"/>
              </a:spcAft>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2) Objectives: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The 5 Ss</a:t>
            </a:r>
            <a:endParaRPr lang="en-US" sz="1600" b="1"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Sell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Increase sales of meal plans, training programs, and consulting services to reach 15000 LE within the next 6 months.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Serve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Improve customer satisfaction through better personalized plans and addressing emotional eating or food sensitivity.</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Speak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Engage with the audience on social media platforms by increasing interaction by 30%.</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Save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Reduce costs by offering online consultation instead of in-person services for wider reach.</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dirty="0">
                <a:effectLst/>
                <a:latin typeface="Times New Roman" panose="02020603050405020304" pitchFamily="18" charset="0"/>
                <a:ea typeface="Calibri" panose="020F0502020204030204" pitchFamily="34" charset="0"/>
              </a:rPr>
              <a:t>Sizzle</a:t>
            </a:r>
            <a:r>
              <a:rPr lang="en-US" sz="1800" dirty="0">
                <a:effectLst/>
                <a:latin typeface="Times New Roman" panose="02020603050405020304" pitchFamily="18" charset="0"/>
                <a:ea typeface="Calibri" panose="020F0502020204030204" pitchFamily="34" charset="0"/>
              </a:rPr>
              <a:t>: Build a strong brand presence by sharing success stories and providing valuable, actionable content.</a:t>
            </a:r>
            <a:endParaRPr lang="en-US" dirty="0"/>
          </a:p>
        </p:txBody>
      </p:sp>
    </p:spTree>
    <p:extLst>
      <p:ext uri="{BB962C8B-B14F-4D97-AF65-F5344CB8AC3E}">
        <p14:creationId xmlns:p14="http://schemas.microsoft.com/office/powerpoint/2010/main" val="39536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61543-71EA-61F0-1A59-0B0DCD4C5682}"/>
              </a:ext>
            </a:extLst>
          </p:cNvPr>
          <p:cNvSpPr>
            <a:spLocks noGrp="1"/>
          </p:cNvSpPr>
          <p:nvPr>
            <p:ph sz="half" idx="14"/>
          </p:nvPr>
        </p:nvSpPr>
        <p:spPr>
          <a:xfrm>
            <a:off x="1073426" y="987287"/>
            <a:ext cx="10038522" cy="4811627"/>
          </a:xfrm>
        </p:spPr>
        <p:txBody>
          <a:bodyPr/>
          <a:lstStyle/>
          <a:p>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3) Strategy:</a:t>
            </a:r>
          </a:p>
          <a:p>
            <a:r>
              <a:rPr lang="en-US" sz="24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A) Segmentation:</a:t>
            </a:r>
            <a:endParaRPr lang="en-US" sz="2400" dirty="0"/>
          </a:p>
        </p:txBody>
      </p:sp>
      <p:graphicFrame>
        <p:nvGraphicFramePr>
          <p:cNvPr id="7" name="Table 6">
            <a:extLst>
              <a:ext uri="{FF2B5EF4-FFF2-40B4-BE49-F238E27FC236}">
                <a16:creationId xmlns:a16="http://schemas.microsoft.com/office/drawing/2014/main" id="{D94DE9E1-843D-F58B-8942-48D34372381D}"/>
              </a:ext>
            </a:extLst>
          </p:cNvPr>
          <p:cNvGraphicFramePr>
            <a:graphicFrameLocks noGrp="1"/>
          </p:cNvGraphicFramePr>
          <p:nvPr>
            <p:extLst>
              <p:ext uri="{D42A27DB-BD31-4B8C-83A1-F6EECF244321}">
                <p14:modId xmlns:p14="http://schemas.microsoft.com/office/powerpoint/2010/main" val="3625829666"/>
              </p:ext>
            </p:extLst>
          </p:nvPr>
        </p:nvGraphicFramePr>
        <p:xfrm>
          <a:off x="3332922" y="1277890"/>
          <a:ext cx="7623685" cy="4367537"/>
        </p:xfrm>
        <a:graphic>
          <a:graphicData uri="http://schemas.openxmlformats.org/drawingml/2006/table">
            <a:tbl>
              <a:tblPr firstRow="1" firstCol="1" bandRow="1">
                <a:tableStyleId>{912C8C85-51F0-491E-9774-3900AFEF0FD7}</a:tableStyleId>
              </a:tblPr>
              <a:tblGrid>
                <a:gridCol w="2336570">
                  <a:extLst>
                    <a:ext uri="{9D8B030D-6E8A-4147-A177-3AD203B41FA5}">
                      <a16:colId xmlns:a16="http://schemas.microsoft.com/office/drawing/2014/main" val="684644291"/>
                    </a:ext>
                  </a:extLst>
                </a:gridCol>
                <a:gridCol w="5287115">
                  <a:extLst>
                    <a:ext uri="{9D8B030D-6E8A-4147-A177-3AD203B41FA5}">
                      <a16:colId xmlns:a16="http://schemas.microsoft.com/office/drawing/2014/main" val="1405089245"/>
                    </a:ext>
                  </a:extLst>
                </a:gridCol>
              </a:tblGrid>
              <a:tr h="370360">
                <a:tc>
                  <a:txBody>
                    <a:bodyPr/>
                    <a:lstStyle/>
                    <a:p>
                      <a:pPr marL="0" marR="0" algn="ctr">
                        <a:lnSpc>
                          <a:spcPct val="150000"/>
                        </a:lnSpc>
                        <a:spcBef>
                          <a:spcPts val="0"/>
                        </a:spcBef>
                        <a:spcAft>
                          <a:spcPts val="0"/>
                        </a:spcAft>
                      </a:pPr>
                      <a:r>
                        <a:rPr lang="en-US" sz="1400" kern="100">
                          <a:effectLst/>
                        </a:rPr>
                        <a:t>Segment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Service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6586263"/>
                  </a:ext>
                </a:extLst>
              </a:tr>
              <a:tr h="370360">
                <a:tc>
                  <a:txBody>
                    <a:bodyPr/>
                    <a:lstStyle/>
                    <a:p>
                      <a:pPr marL="342900" marR="0" lvl="0" indent="-342900" algn="l" rtl="0">
                        <a:lnSpc>
                          <a:spcPct val="150000"/>
                        </a:lnSpc>
                        <a:spcBef>
                          <a:spcPts val="0"/>
                        </a:spcBef>
                        <a:spcAft>
                          <a:spcPts val="0"/>
                        </a:spcAft>
                        <a:buFont typeface="+mj-lt"/>
                        <a:buAutoNum type="arabicPeriod"/>
                      </a:pPr>
                      <a:r>
                        <a:rPr lang="en-US" sz="1400" kern="100" dirty="0">
                          <a:effectLst/>
                        </a:rPr>
                        <a:t>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61606932"/>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2.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21151437"/>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3.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getting fit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20673709"/>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4.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60686"/>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5.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gaining weight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2488434"/>
                  </a:ext>
                </a:extLst>
              </a:tr>
              <a:tr h="377135">
                <a:tc>
                  <a:txBody>
                    <a:bodyPr/>
                    <a:lstStyle/>
                    <a:p>
                      <a:pPr marL="0" marR="0" lvl="0" indent="0" algn="l" rtl="0">
                        <a:lnSpc>
                          <a:spcPct val="150000"/>
                        </a:lnSpc>
                        <a:spcBef>
                          <a:spcPts val="0"/>
                        </a:spcBef>
                        <a:spcAft>
                          <a:spcPts val="0"/>
                        </a:spcAft>
                        <a:buFont typeface="+mj-lt"/>
                        <a:buNone/>
                      </a:pPr>
                      <a:r>
                        <a:rPr lang="en-US" sz="1400" kern="100" dirty="0">
                          <a:effectLst/>
                        </a:rPr>
                        <a:t>6.      Woman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getting fit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9945907"/>
                  </a:ext>
                </a:extLst>
              </a:tr>
              <a:tr h="343260">
                <a:tc>
                  <a:txBody>
                    <a:bodyPr/>
                    <a:lstStyle/>
                    <a:p>
                      <a:pPr marL="0" marR="0" lvl="0" indent="0" algn="l" rtl="0">
                        <a:lnSpc>
                          <a:spcPct val="150000"/>
                        </a:lnSpc>
                        <a:spcBef>
                          <a:spcPts val="0"/>
                        </a:spcBef>
                        <a:spcAft>
                          <a:spcPts val="0"/>
                        </a:spcAft>
                        <a:buFont typeface="+mj-lt"/>
                        <a:buNone/>
                      </a:pPr>
                      <a:r>
                        <a:rPr lang="en-US" sz="1400" kern="100" dirty="0">
                          <a:effectLst/>
                        </a:rPr>
                        <a:t>7.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Suffering from food sickness (allergies, psychological)</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7806889"/>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8.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22288183"/>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9.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6055180"/>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10.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making shape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17701032"/>
                  </a:ext>
                </a:extLst>
              </a:tr>
            </a:tbl>
          </a:graphicData>
        </a:graphic>
      </p:graphicFrame>
    </p:spTree>
    <p:extLst>
      <p:ext uri="{BB962C8B-B14F-4D97-AF65-F5344CB8AC3E}">
        <p14:creationId xmlns:p14="http://schemas.microsoft.com/office/powerpoint/2010/main" val="20342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603E30-F258-EFE6-CF28-48C0624C2283}"/>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6A11DB-266C-5B28-F65B-1AA8A2F0CC36}"/>
              </a:ext>
            </a:extLst>
          </p:cNvPr>
          <p:cNvSpPr txBox="1"/>
          <p:nvPr/>
        </p:nvSpPr>
        <p:spPr>
          <a:xfrm>
            <a:off x="1219200" y="1525249"/>
            <a:ext cx="4518991" cy="4095160"/>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Seeking to Lose Weight</a:t>
            </a:r>
            <a:r>
              <a:rPr lang="en-US" sz="1800"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fitness programs, diet plans, and weight loss supplements. Highlight success stories and testimonials from men in this age group.</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muscle-building supplements, high-protein diets, and strength training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941422-376A-942D-5028-7427A66C4878}"/>
              </a:ext>
            </a:extLst>
          </p:cNvPr>
          <p:cNvSpPr txBox="1"/>
          <p:nvPr/>
        </p:nvSpPr>
        <p:spPr>
          <a:xfrm>
            <a:off x="6453811" y="1525249"/>
            <a:ext cx="4406346" cy="3976025"/>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comprehensive fitness plans that include both cardio and strength training. Emphasize overall health and wellness.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weight loss programs, healthy meal plans, and fitness exercises tailored for women.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06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D22E7-6A3C-BB83-22B9-2D294BD315C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2E48B5-4358-F283-4FCF-A2B9570F5089}"/>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01467681-9860-5200-1228-EAA038FFB243}"/>
              </a:ext>
            </a:extLst>
          </p:cNvPr>
          <p:cNvSpPr txBox="1"/>
          <p:nvPr/>
        </p:nvSpPr>
        <p:spPr>
          <a:xfrm>
            <a:off x="1219200" y="1560123"/>
            <a:ext cx="3836504" cy="3441391"/>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 </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balanced diets, strength training programs, and nutritional supplements.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fitness exercises and balanced diets.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EFF29986-EAF2-02DE-A90B-0A60E86F877D}"/>
              </a:ext>
            </a:extLst>
          </p:cNvPr>
          <p:cNvSpPr txBox="1"/>
          <p:nvPr/>
        </p:nvSpPr>
        <p:spPr>
          <a:xfrm>
            <a:off x="6096000" y="1643607"/>
            <a:ext cx="4313583" cy="3570786"/>
          </a:xfrm>
          <a:prstGeom prst="rect">
            <a:avLst/>
          </a:prstGeom>
          <a:noFill/>
        </p:spPr>
        <p:txBody>
          <a:bodyPr wrap="square">
            <a:spAutoFit/>
          </a:bodyPr>
          <a:lstStyle/>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 Suffering from Food Sickness (Allergies, Psychological):</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specialized diet plans and counseling services.</a:t>
            </a:r>
          </a:p>
          <a:p>
            <a:pPr marR="0" lvl="0" algn="just">
              <a:lnSpc>
                <a:spcPct val="150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healthy eating habits, fitness exercises.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6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9F4B-5219-7293-1BEA-CF75996A03C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C25867-6DD7-C761-4FF6-4CE7B1758050}"/>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D61215A6-5F78-0C55-4FCB-09CE69FBF975}"/>
              </a:ext>
            </a:extLst>
          </p:cNvPr>
          <p:cNvSpPr txBox="1"/>
          <p:nvPr/>
        </p:nvSpPr>
        <p:spPr>
          <a:xfrm>
            <a:off x="1616766" y="1938339"/>
            <a:ext cx="6096000" cy="2729530"/>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nutritional guidance and strength training programs</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Make Shape: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fitness programs focused on body shaping, nutritional advice, and motivational content.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94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12E1C0-8D98-1476-0B1C-30D552B7F9B6}"/>
              </a:ext>
            </a:extLst>
          </p:cNvPr>
          <p:cNvSpPr txBox="1"/>
          <p:nvPr/>
        </p:nvSpPr>
        <p:spPr>
          <a:xfrm>
            <a:off x="1119808" y="1030572"/>
            <a:ext cx="27166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Positioning: </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138C380-750D-8307-1679-230FF8D4AA36}"/>
              </a:ext>
            </a:extLst>
          </p:cNvPr>
          <p:cNvSpPr txBox="1"/>
          <p:nvPr/>
        </p:nvSpPr>
        <p:spPr>
          <a:xfrm>
            <a:off x="1722783" y="1949512"/>
            <a:ext cx="6096000" cy="2951064"/>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"At </a:t>
            </a:r>
            <a:r>
              <a:rPr lang="en-US" i="1" dirty="0">
                <a:latin typeface="Times New Roman" panose="02020603050405020304" pitchFamily="18" charset="0"/>
                <a:cs typeface="Times New Roman" panose="02020603050405020304" pitchFamily="18" charset="0"/>
              </a:rPr>
              <a:t>Train and Nourish</a:t>
            </a:r>
            <a:r>
              <a:rPr lang="en-US" dirty="0">
                <a:latin typeface="Times New Roman" panose="02020603050405020304" pitchFamily="18" charset="0"/>
                <a:cs typeface="Times New Roman" panose="02020603050405020304" pitchFamily="18" charset="0"/>
              </a:rPr>
              <a:t>, we empower men, women, and teens to achieve their fitness goals through personalized nutrition and training systems. Whether you're aiming to lose weight, gain strength, or simply get fit, our expert guidance caters to every stage of your journey, including managing food allergies and psychological challenges. With a focus on holistic well-being, we ensure sustainable results for all ages."</a:t>
            </a:r>
          </a:p>
        </p:txBody>
      </p:sp>
      <p:pic>
        <p:nvPicPr>
          <p:cNvPr id="1026" name="Picture 2" descr="Positioning Target Vector">
            <a:extLst>
              <a:ext uri="{FF2B5EF4-FFF2-40B4-BE49-F238E27FC236}">
                <a16:creationId xmlns:a16="http://schemas.microsoft.com/office/drawing/2014/main" id="{D4AE52B0-A85D-0E63-F441-6BEB90A74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29" y="2379593"/>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32EA-E4E9-B27A-1A04-CE25954D05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A3099D-4618-D443-03ED-28FC7BF1F858}"/>
              </a:ext>
            </a:extLst>
          </p:cNvPr>
          <p:cNvSpPr txBox="1"/>
          <p:nvPr/>
        </p:nvSpPr>
        <p:spPr>
          <a:xfrm>
            <a:off x="1119808" y="1030572"/>
            <a:ext cx="45454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Buyer Persona: </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B0313B1-3C2B-AA38-DB4A-F86C04B7E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19" y="2286000"/>
            <a:ext cx="10127961" cy="2385391"/>
          </a:xfrm>
          <a:prstGeom prst="rect">
            <a:avLst/>
          </a:prstGeom>
        </p:spPr>
      </p:pic>
    </p:spTree>
    <p:extLst>
      <p:ext uri="{BB962C8B-B14F-4D97-AF65-F5344CB8AC3E}">
        <p14:creationId xmlns:p14="http://schemas.microsoft.com/office/powerpoint/2010/main" val="4089566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90197-69CA-1744-F84B-4F76FF5367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D00EA81-676A-C1C3-EC7D-A2F069E78254}"/>
              </a:ext>
            </a:extLst>
          </p:cNvPr>
          <p:cNvSpPr txBox="1"/>
          <p:nvPr/>
        </p:nvSpPr>
        <p:spPr>
          <a:xfrm>
            <a:off x="1119808" y="1030572"/>
            <a:ext cx="4446105"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Competitive Advantage:</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FA8C7A5-93DB-0840-1BDD-79DCF7420DE2}"/>
              </a:ext>
            </a:extLst>
          </p:cNvPr>
          <p:cNvSpPr txBox="1"/>
          <p:nvPr/>
        </p:nvSpPr>
        <p:spPr>
          <a:xfrm>
            <a:off x="1530626" y="1935609"/>
            <a:ext cx="6096000" cy="2125390"/>
          </a:xfrm>
          <a:prstGeom prst="rect">
            <a:avLst/>
          </a:prstGeom>
          <a:noFill/>
        </p:spPr>
        <p:txBody>
          <a:bodyPr wrap="square">
            <a:spAutoFit/>
          </a:bodyPr>
          <a:lstStyle/>
          <a:p>
            <a:pPr marL="457200" marR="0">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 is our unique selling point that we offer:</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to avoid emotional eating.</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personalized Teen’s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Linking the nutrition programs with the fitness plans.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that helps to food allergies.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170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people with text&#10;&#10;Description automatically generated">
            <a:extLst>
              <a:ext uri="{FF2B5EF4-FFF2-40B4-BE49-F238E27FC236}">
                <a16:creationId xmlns:a16="http://schemas.microsoft.com/office/drawing/2014/main" id="{87CC7F9D-8DAA-5C90-62B3-2224FE7BC164}"/>
              </a:ext>
            </a:extLst>
          </p:cNvPr>
          <p:cNvPicPr>
            <a:picLocks noGrp="1" noChangeAspect="1"/>
          </p:cNvPicPr>
          <p:nvPr>
            <p:ph idx="1"/>
          </p:nvPr>
        </p:nvPicPr>
        <p:blipFill>
          <a:blip r:embed="rId2"/>
          <a:stretch>
            <a:fillRect/>
          </a:stretch>
        </p:blipFill>
        <p:spPr>
          <a:xfrm>
            <a:off x="655158" y="1990815"/>
            <a:ext cx="3724275" cy="3190875"/>
          </a:xfrm>
        </p:spPr>
      </p:pic>
      <p:pic>
        <p:nvPicPr>
          <p:cNvPr id="9" name="Picture 8" descr="A diagram of a group of circles with text&#10;&#10;Description automatically generated">
            <a:extLst>
              <a:ext uri="{FF2B5EF4-FFF2-40B4-BE49-F238E27FC236}">
                <a16:creationId xmlns:a16="http://schemas.microsoft.com/office/drawing/2014/main" id="{E0F85FD6-BAF8-A58D-C052-8FDA02D76FDF}"/>
              </a:ext>
            </a:extLst>
          </p:cNvPr>
          <p:cNvPicPr>
            <a:picLocks noChangeAspect="1"/>
          </p:cNvPicPr>
          <p:nvPr/>
        </p:nvPicPr>
        <p:blipFill>
          <a:blip r:embed="rId3"/>
          <a:stretch>
            <a:fillRect/>
          </a:stretch>
        </p:blipFill>
        <p:spPr>
          <a:xfrm>
            <a:off x="3838575" y="528637"/>
            <a:ext cx="8353425" cy="5800725"/>
          </a:xfrm>
          <a:prstGeom prst="rect">
            <a:avLst/>
          </a:prstGeom>
        </p:spPr>
      </p:pic>
    </p:spTree>
    <p:extLst>
      <p:ext uri="{BB962C8B-B14F-4D97-AF65-F5344CB8AC3E}">
        <p14:creationId xmlns:p14="http://schemas.microsoft.com/office/powerpoint/2010/main" val="20708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7B94E-D5E6-4905-1DCE-4E6F532FCE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1970AB-E80D-4159-1890-E14F1703E056}"/>
              </a:ext>
            </a:extLst>
          </p:cNvPr>
          <p:cNvSpPr txBox="1"/>
          <p:nvPr/>
        </p:nvSpPr>
        <p:spPr>
          <a:xfrm>
            <a:off x="894522" y="540930"/>
            <a:ext cx="5201478" cy="5577424"/>
          </a:xfrm>
          <a:prstGeom prst="rect">
            <a:avLst/>
          </a:prstGeom>
          <a:noFill/>
        </p:spPr>
        <p:txBody>
          <a:bodyPr wrap="square">
            <a:spAutoFit/>
          </a:bodyPr>
          <a:lstStyle/>
          <a:p>
            <a:pPr marR="0" lvl="0" rtl="0">
              <a:lnSpc>
                <a:spcPct val="150000"/>
              </a:lnSpc>
              <a:spcBef>
                <a:spcPts val="0"/>
              </a:spcBef>
              <a:spcAft>
                <a:spcPts val="0"/>
              </a:spcAft>
            </a:pPr>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4)   Tactics:</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mj-lt"/>
              <a:buAutoNum type="alphaUcParenR"/>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Marketing Mix (4 Ps)</a:t>
            </a:r>
            <a:r>
              <a:rPr lang="en-US" u="sng"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Meal plans, training programs, supplements guidance, personalized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Price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Suitable pricing for basic plans, premium plans, and specialized services like food allergy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Place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Social media (Facebook), Instagram (Targeting People in Egypt).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Promotion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Online campaigns, engaging posts and videos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13DD3F8-674B-218E-C0FA-07AA3C8D6827}"/>
              </a:ext>
            </a:extLst>
          </p:cNvPr>
          <p:cNvSpPr txBox="1"/>
          <p:nvPr/>
        </p:nvSpPr>
        <p:spPr>
          <a:xfrm>
            <a:off x="7639878" y="1294236"/>
            <a:ext cx="3300822" cy="2265364"/>
          </a:xfrm>
          <a:prstGeom prst="rect">
            <a:avLst/>
          </a:prstGeom>
          <a:noFill/>
        </p:spPr>
        <p:txBody>
          <a:bodyPr wrap="square">
            <a:spAutoFit/>
          </a:bodyPr>
          <a:lstStyle/>
          <a:p>
            <a:pPr marR="0" lvl="0" rtl="0">
              <a:lnSpc>
                <a:spcPct val="150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B)    </a:t>
            </a:r>
            <a:r>
              <a:rPr lang="en-US" sz="2000" b="1" u="sng" kern="100" dirty="0">
                <a:effectLst/>
                <a:latin typeface="Times New Roman" panose="02020603050405020304" pitchFamily="18" charset="0"/>
                <a:ea typeface="Calibri" panose="020F0502020204030204" pitchFamily="34" charset="0"/>
                <a:cs typeface="Arial" panose="020B0604020202020204" pitchFamily="34" charset="0"/>
              </a:rPr>
              <a:t>Channels Used:</a:t>
            </a:r>
            <a:endParaRPr lang="en-US" sz="1600" u="sng"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Facebook</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Instagram</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Tick Tock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Sponsored ads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094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9C59-9D07-9EB4-C777-5B67F694E4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5584D9-0C89-B538-0671-DA4280A93680}"/>
              </a:ext>
            </a:extLst>
          </p:cNvPr>
          <p:cNvSpPr txBox="1"/>
          <p:nvPr/>
        </p:nvSpPr>
        <p:spPr>
          <a:xfrm>
            <a:off x="616226" y="925242"/>
            <a:ext cx="4943062" cy="3831242"/>
          </a:xfrm>
          <a:prstGeom prst="rect">
            <a:avLst/>
          </a:prstGeom>
          <a:noFill/>
        </p:spPr>
        <p:txBody>
          <a:bodyPr wrap="square">
            <a:spAutoFit/>
          </a:bodyPr>
          <a:lstStyle/>
          <a:p>
            <a:pPr marL="457200" marR="0" lvl="0" indent="-457200" rtl="0">
              <a:lnSpc>
                <a:spcPct val="150000"/>
              </a:lnSpc>
              <a:spcBef>
                <a:spcPts val="0"/>
              </a:spcBef>
              <a:spcAft>
                <a:spcPts val="0"/>
              </a:spcAft>
              <a:buAutoNum type="arabicParenR" startAt="4"/>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Tactics:</a:t>
            </a:r>
          </a:p>
          <a:p>
            <a:pPr marR="0" lvl="0" rtl="0">
              <a:lnSpc>
                <a:spcPct val="150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c</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     Frequency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2 posts daily that are turned into a story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1-2 videos per week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 reel every two days.</a:t>
            </a:r>
          </a:p>
          <a:p>
            <a:pPr marR="0" lvl="1">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        Time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68580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Everyday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23E59730-DA84-BC23-F7CD-88BA1FD31CC2}"/>
              </a:ext>
            </a:extLst>
          </p:cNvPr>
          <p:cNvSpPr txBox="1"/>
          <p:nvPr/>
        </p:nvSpPr>
        <p:spPr>
          <a:xfrm>
            <a:off x="6712226" y="1519278"/>
            <a:ext cx="4101548" cy="3199722"/>
          </a:xfrm>
          <a:prstGeom prst="rect">
            <a:avLst/>
          </a:prstGeom>
          <a:noFill/>
        </p:spPr>
        <p:txBody>
          <a:bodyPr wrap="square">
            <a:spAutoFit/>
          </a:bodyPr>
          <a:lstStyle/>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E</a:t>
            </a:r>
            <a:r>
              <a:rPr lang="en-US" b="1" kern="100" dirty="0">
                <a:latin typeface="Times New Roman" panose="02020603050405020304" pitchFamily="18" charset="0"/>
                <a:ea typeface="Calibri" panose="020F0502020204030204" pitchFamily="34" charset="0"/>
                <a:cs typeface="Arial" panose="020B0604020202020204" pitchFamily="34" charset="0"/>
              </a:rPr>
              <a:t>)   </a:t>
            </a:r>
            <a:r>
              <a:rPr lang="en-US" sz="2400" b="1" kern="100" dirty="0">
                <a:latin typeface="Times New Roman" panose="02020603050405020304" pitchFamily="18" charset="0"/>
                <a:ea typeface="Calibri" panose="020F0502020204030204" pitchFamily="34" charset="0"/>
                <a:cs typeface="Arial" panose="020B0604020202020204" pitchFamily="34" charset="0"/>
              </a:rPr>
              <a:t>Types of Content Used:</a:t>
            </a: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posts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videos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reels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stories </a:t>
            </a:r>
          </a:p>
          <a:p>
            <a:pPr marR="0" lvl="1">
              <a:lnSpc>
                <a:spcPct val="107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Arial" panose="020B0604020202020204" pitchFamily="34" charset="0"/>
              </a:rPr>
              <a:t>F)       Tone of Voice: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kern="100" dirty="0">
                <a:effectLst/>
                <a:latin typeface="Times New Roman" panose="02020603050405020304" pitchFamily="18" charset="0"/>
                <a:ea typeface="Calibri" panose="020F0502020204030204" pitchFamily="34" charset="0"/>
                <a:cs typeface="Arial" panose="020B0604020202020204" pitchFamily="34" charset="0"/>
              </a:rPr>
              <a:t>Friendly and Supportive.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0298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0B62EA7-2499-A034-60F0-E532A4AB28A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0C1BEC62-8B24-4F72-40E8-CCD4DA03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17" y="1085215"/>
            <a:ext cx="7277101" cy="5595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B0F3381-6068-63D2-E3F6-4B976A67C672}"/>
              </a:ext>
            </a:extLst>
          </p:cNvPr>
          <p:cNvSpPr>
            <a:spLocks noChangeArrowheads="1"/>
          </p:cNvSpPr>
          <p:nvPr/>
        </p:nvSpPr>
        <p:spPr bwMode="auto">
          <a:xfrm>
            <a:off x="457200" y="424191"/>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Content Calendar:</a:t>
            </a:r>
            <a:endParaRPr kumimoji="0" lang="en-US" altLang="en-US" sz="3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97717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54FC1-FB07-0A9D-5042-B1E35137E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27" y="849630"/>
            <a:ext cx="7289800" cy="5158740"/>
          </a:xfrm>
          <a:prstGeom prst="rect">
            <a:avLst/>
          </a:prstGeom>
        </p:spPr>
      </p:pic>
      <p:sp>
        <p:nvSpPr>
          <p:cNvPr id="6" name="TextBox 5">
            <a:extLst>
              <a:ext uri="{FF2B5EF4-FFF2-40B4-BE49-F238E27FC236}">
                <a16:creationId xmlns:a16="http://schemas.microsoft.com/office/drawing/2014/main" id="{6314F7F3-3459-8265-E380-332730CB7068}"/>
              </a:ext>
            </a:extLst>
          </p:cNvPr>
          <p:cNvSpPr txBox="1"/>
          <p:nvPr/>
        </p:nvSpPr>
        <p:spPr>
          <a:xfrm>
            <a:off x="8176443" y="1002777"/>
            <a:ext cx="2777067" cy="4531818"/>
          </a:xfrm>
          <a:prstGeom prst="rect">
            <a:avLst/>
          </a:prstGeom>
          <a:noFill/>
        </p:spPr>
        <p:txBody>
          <a:bodyPr wrap="square">
            <a:spAutoFit/>
          </a:bodyPr>
          <a:lstStyle/>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Our posting started on 28</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September to 17</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October. </a:t>
            </a:r>
          </a:p>
          <a:p>
            <a:pPr marL="0" marR="0" algn="ctr">
              <a:lnSpc>
                <a:spcPct val="150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We created the content calendar using the Facebook planner.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9623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9D05-0334-35E8-8A22-2BD406E7EA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5CAA7D-1B29-5C77-757B-A7BB18567032}"/>
              </a:ext>
            </a:extLst>
          </p:cNvPr>
          <p:cNvSpPr txBox="1"/>
          <p:nvPr/>
        </p:nvSpPr>
        <p:spPr>
          <a:xfrm>
            <a:off x="1119809" y="2050990"/>
            <a:ext cx="2193235" cy="752065"/>
          </a:xfrm>
          <a:prstGeom prst="rect">
            <a:avLst/>
          </a:prstGeom>
          <a:noFill/>
        </p:spPr>
        <p:txBody>
          <a:bodyPr wrap="square">
            <a:spAutoFit/>
          </a:bodyPr>
          <a:lstStyle/>
          <a:p>
            <a:pPr marR="0" lvl="0" rtl="0">
              <a:lnSpc>
                <a:spcPct val="150000"/>
              </a:lnSpc>
              <a:spcBef>
                <a:spcPts val="0"/>
              </a:spcBef>
              <a:spcAft>
                <a:spcPts val="800"/>
              </a:spcAft>
            </a:pPr>
            <a:r>
              <a:rPr lang="en-US" sz="32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 </a:t>
            </a:r>
            <a:endParaRPr lang="en-US"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2E5AFE4B-016D-A9C9-4AC1-E00FAE6D01A9}"/>
              </a:ext>
            </a:extLst>
          </p:cNvPr>
          <p:cNvGraphicFramePr>
            <a:graphicFrameLocks noGrp="1"/>
          </p:cNvGraphicFramePr>
          <p:nvPr>
            <p:extLst>
              <p:ext uri="{D42A27DB-BD31-4B8C-83A1-F6EECF244321}">
                <p14:modId xmlns:p14="http://schemas.microsoft.com/office/powerpoint/2010/main" val="2372716532"/>
              </p:ext>
            </p:extLst>
          </p:nvPr>
        </p:nvGraphicFramePr>
        <p:xfrm>
          <a:off x="3313044" y="1187727"/>
          <a:ext cx="7434470" cy="4482546"/>
        </p:xfrm>
        <a:graphic>
          <a:graphicData uri="http://schemas.openxmlformats.org/drawingml/2006/table">
            <a:tbl>
              <a:tblPr firstRow="1" firstCol="1" bandRow="1">
                <a:tableStyleId>{912C8C85-51F0-491E-9774-3900AFEF0FD7}</a:tableStyleId>
              </a:tblPr>
              <a:tblGrid>
                <a:gridCol w="2758294">
                  <a:extLst>
                    <a:ext uri="{9D8B030D-6E8A-4147-A177-3AD203B41FA5}">
                      <a16:colId xmlns:a16="http://schemas.microsoft.com/office/drawing/2014/main" val="2711953103"/>
                    </a:ext>
                  </a:extLst>
                </a:gridCol>
                <a:gridCol w="1396080">
                  <a:extLst>
                    <a:ext uri="{9D8B030D-6E8A-4147-A177-3AD203B41FA5}">
                      <a16:colId xmlns:a16="http://schemas.microsoft.com/office/drawing/2014/main" val="612944741"/>
                    </a:ext>
                  </a:extLst>
                </a:gridCol>
                <a:gridCol w="1428563">
                  <a:extLst>
                    <a:ext uri="{9D8B030D-6E8A-4147-A177-3AD203B41FA5}">
                      <a16:colId xmlns:a16="http://schemas.microsoft.com/office/drawing/2014/main" val="2607507752"/>
                    </a:ext>
                  </a:extLst>
                </a:gridCol>
                <a:gridCol w="1076088">
                  <a:extLst>
                    <a:ext uri="{9D8B030D-6E8A-4147-A177-3AD203B41FA5}">
                      <a16:colId xmlns:a16="http://schemas.microsoft.com/office/drawing/2014/main" val="3602570753"/>
                    </a:ext>
                  </a:extLst>
                </a:gridCol>
                <a:gridCol w="775445">
                  <a:extLst>
                    <a:ext uri="{9D8B030D-6E8A-4147-A177-3AD203B41FA5}">
                      <a16:colId xmlns:a16="http://schemas.microsoft.com/office/drawing/2014/main" val="1410343450"/>
                    </a:ext>
                  </a:extLst>
                </a:gridCol>
              </a:tblGrid>
              <a:tr h="281291">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195528087"/>
                  </a:ext>
                </a:extLst>
              </a:tr>
              <a:tr h="285865">
                <a:tc>
                  <a:txBody>
                    <a:bodyPr/>
                    <a:lstStyle/>
                    <a:p>
                      <a:pPr marL="0" marR="0" algn="ctr">
                        <a:lnSpc>
                          <a:spcPct val="150000"/>
                        </a:lnSpc>
                        <a:spcBef>
                          <a:spcPts val="0"/>
                        </a:spcBef>
                        <a:spcAft>
                          <a:spcPts val="0"/>
                        </a:spcAft>
                      </a:pPr>
                      <a:r>
                        <a:rPr lang="en-US" sz="1100" kern="100">
                          <a:effectLst/>
                        </a:rPr>
                        <a:t>Product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Before starting the campaign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By analyzing the market, the customer needs, the competitors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058220340"/>
                  </a:ext>
                </a:extLst>
              </a:tr>
              <a:tr h="281291">
                <a:tc>
                  <a:txBody>
                    <a:bodyPr/>
                    <a:lstStyle/>
                    <a:p>
                      <a:pPr marL="0" marR="0" algn="ctr">
                        <a:lnSpc>
                          <a:spcPct val="150000"/>
                        </a:lnSpc>
                        <a:spcBef>
                          <a:spcPts val="0"/>
                        </a:spcBef>
                        <a:spcAft>
                          <a:spcPts val="0"/>
                        </a:spcAft>
                      </a:pPr>
                      <a:r>
                        <a:rPr lang="en-US" sz="1100" kern="100">
                          <a:effectLst/>
                        </a:rPr>
                        <a:t>Man power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863859367"/>
                  </a:ext>
                </a:extLst>
              </a:tr>
              <a:tr h="285865">
                <a:tc>
                  <a:txBody>
                    <a:bodyPr/>
                    <a:lstStyle/>
                    <a:p>
                      <a:pPr marL="0" marR="0" algn="ctr">
                        <a:lnSpc>
                          <a:spcPct val="150000"/>
                        </a:lnSpc>
                        <a:spcBef>
                          <a:spcPts val="0"/>
                        </a:spcBef>
                        <a:spcAft>
                          <a:spcPts val="0"/>
                        </a:spcAft>
                      </a:pPr>
                      <a:r>
                        <a:rPr lang="en-US" sz="1100" kern="100">
                          <a:effectLst/>
                        </a:rPr>
                        <a:t>Resources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252117716"/>
                  </a:ext>
                </a:extLst>
              </a:tr>
              <a:tr h="281291">
                <a:tc>
                  <a:txBody>
                    <a:bodyPr/>
                    <a:lstStyle/>
                    <a:p>
                      <a:pPr marL="0" marR="0" algn="ctr">
                        <a:lnSpc>
                          <a:spcPct val="150000"/>
                        </a:lnSpc>
                        <a:spcBef>
                          <a:spcPts val="0"/>
                        </a:spcBef>
                        <a:spcAft>
                          <a:spcPts val="0"/>
                        </a:spcAft>
                      </a:pPr>
                      <a:r>
                        <a:rPr lang="en-US" sz="1100" kern="100">
                          <a:effectLst/>
                        </a:rPr>
                        <a:t>PEST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711308627"/>
                  </a:ext>
                </a:extLst>
              </a:tr>
              <a:tr h="285865">
                <a:tc>
                  <a:txBody>
                    <a:bodyPr/>
                    <a:lstStyle/>
                    <a:p>
                      <a:pPr marL="0" marR="0" algn="ctr">
                        <a:lnSpc>
                          <a:spcPct val="150000"/>
                        </a:lnSpc>
                        <a:spcBef>
                          <a:spcPts val="0"/>
                        </a:spcBef>
                        <a:spcAft>
                          <a:spcPts val="0"/>
                        </a:spcAft>
                      </a:pPr>
                      <a:r>
                        <a:rPr lang="en-US" sz="1100" kern="100">
                          <a:effectLst/>
                        </a:rPr>
                        <a:t>Competitor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182257595"/>
                  </a:ext>
                </a:extLst>
              </a:tr>
              <a:tr h="281291">
                <a:tc>
                  <a:txBody>
                    <a:bodyPr/>
                    <a:lstStyle/>
                    <a:p>
                      <a:pPr marL="0" marR="0" algn="ctr">
                        <a:lnSpc>
                          <a:spcPct val="150000"/>
                        </a:lnSpc>
                        <a:spcBef>
                          <a:spcPts val="0"/>
                        </a:spcBef>
                        <a:spcAft>
                          <a:spcPts val="0"/>
                        </a:spcAft>
                      </a:pPr>
                      <a:r>
                        <a:rPr lang="en-US" sz="1100" kern="100">
                          <a:effectLst/>
                        </a:rPr>
                        <a:t>Swot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2282535732"/>
                  </a:ext>
                </a:extLst>
              </a:tr>
              <a:tr h="285865">
                <a:tc>
                  <a:txBody>
                    <a:bodyPr/>
                    <a:lstStyle/>
                    <a:p>
                      <a:pPr marL="0" marR="0" algn="ctr">
                        <a:lnSpc>
                          <a:spcPct val="150000"/>
                        </a:lnSpc>
                        <a:spcBef>
                          <a:spcPts val="0"/>
                        </a:spcBef>
                        <a:spcAft>
                          <a:spcPts val="0"/>
                        </a:spcAft>
                      </a:pPr>
                      <a:r>
                        <a:rPr lang="en-US" sz="1100" kern="100">
                          <a:effectLst/>
                        </a:rPr>
                        <a:t>5 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428496983"/>
                  </a:ext>
                </a:extLst>
              </a:tr>
              <a:tr h="285865">
                <a:tc>
                  <a:txBody>
                    <a:bodyPr/>
                    <a:lstStyle/>
                    <a:p>
                      <a:pPr marL="0" marR="0" algn="ctr">
                        <a:lnSpc>
                          <a:spcPct val="150000"/>
                        </a:lnSpc>
                        <a:spcBef>
                          <a:spcPts val="0"/>
                        </a:spcBef>
                        <a:spcAft>
                          <a:spcPts val="0"/>
                        </a:spcAft>
                      </a:pPr>
                      <a:r>
                        <a:rPr lang="en-US" sz="1100" kern="100">
                          <a:effectLst/>
                        </a:rPr>
                        <a:t>Segmentation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929523066"/>
                  </a:ext>
                </a:extLst>
              </a:tr>
              <a:tr h="285865">
                <a:tc>
                  <a:txBody>
                    <a:bodyPr/>
                    <a:lstStyle/>
                    <a:p>
                      <a:pPr marL="0" marR="0" algn="ctr">
                        <a:lnSpc>
                          <a:spcPct val="150000"/>
                        </a:lnSpc>
                        <a:spcBef>
                          <a:spcPts val="0"/>
                        </a:spcBef>
                        <a:spcAft>
                          <a:spcPts val="0"/>
                        </a:spcAft>
                      </a:pPr>
                      <a:r>
                        <a:rPr lang="en-US" sz="1100" kern="100">
                          <a:effectLst/>
                        </a:rPr>
                        <a:t>Targeting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829151060"/>
                  </a:ext>
                </a:extLst>
              </a:tr>
              <a:tr h="285865">
                <a:tc>
                  <a:txBody>
                    <a:bodyPr/>
                    <a:lstStyle/>
                    <a:p>
                      <a:pPr marL="0" marR="0" algn="ctr">
                        <a:lnSpc>
                          <a:spcPct val="150000"/>
                        </a:lnSpc>
                        <a:spcBef>
                          <a:spcPts val="0"/>
                        </a:spcBef>
                        <a:spcAft>
                          <a:spcPts val="0"/>
                        </a:spcAft>
                      </a:pPr>
                      <a:r>
                        <a:rPr lang="en-US" sz="1100" kern="100">
                          <a:effectLst/>
                        </a:rPr>
                        <a:t>Positioning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707589354"/>
                  </a:ext>
                </a:extLst>
              </a:tr>
              <a:tr h="285865">
                <a:tc>
                  <a:txBody>
                    <a:bodyPr/>
                    <a:lstStyle/>
                    <a:p>
                      <a:pPr marL="0" marR="0" algn="ctr">
                        <a:lnSpc>
                          <a:spcPct val="150000"/>
                        </a:lnSpc>
                        <a:spcBef>
                          <a:spcPts val="0"/>
                        </a:spcBef>
                        <a:spcAft>
                          <a:spcPts val="0"/>
                        </a:spcAft>
                      </a:pPr>
                      <a:r>
                        <a:rPr lang="en-US" sz="1100" kern="100">
                          <a:effectLst/>
                        </a:rPr>
                        <a:t>Buyer persona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536236440"/>
                  </a:ext>
                </a:extLst>
              </a:tr>
              <a:tr h="285865">
                <a:tc>
                  <a:txBody>
                    <a:bodyPr/>
                    <a:lstStyle/>
                    <a:p>
                      <a:pPr marL="0" marR="0" algn="ctr">
                        <a:lnSpc>
                          <a:spcPct val="150000"/>
                        </a:lnSpc>
                        <a:spcBef>
                          <a:spcPts val="0"/>
                        </a:spcBef>
                        <a:spcAft>
                          <a:spcPts val="0"/>
                        </a:spcAft>
                      </a:pPr>
                      <a:r>
                        <a:rPr lang="en-US" sz="1100" kern="100">
                          <a:effectLst/>
                        </a:rPr>
                        <a:t>Competitive Advantage</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3879522678"/>
                  </a:ext>
                </a:extLst>
              </a:tr>
              <a:tr h="498732">
                <a:tc>
                  <a:txBody>
                    <a:bodyPr/>
                    <a:lstStyle/>
                    <a:p>
                      <a:pPr marL="0" marR="0" algn="ctr">
                        <a:lnSpc>
                          <a:spcPct val="150000"/>
                        </a:lnSpc>
                        <a:spcBef>
                          <a:spcPts val="0"/>
                        </a:spcBef>
                        <a:spcAft>
                          <a:spcPts val="0"/>
                        </a:spcAft>
                      </a:pPr>
                      <a:r>
                        <a:rPr lang="en-US" sz="1100" kern="100">
                          <a:effectLst/>
                        </a:rPr>
                        <a:t>Tactics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 Eyad,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371491652"/>
                  </a:ext>
                </a:extLst>
              </a:tr>
              <a:tr h="285865">
                <a:tc>
                  <a:txBody>
                    <a:bodyPr/>
                    <a:lstStyle/>
                    <a:p>
                      <a:pPr marL="0" marR="0" algn="ctr">
                        <a:lnSpc>
                          <a:spcPct val="150000"/>
                        </a:lnSpc>
                        <a:spcBef>
                          <a:spcPts val="0"/>
                        </a:spcBef>
                        <a:spcAft>
                          <a:spcPts val="0"/>
                        </a:spcAft>
                      </a:pPr>
                      <a:r>
                        <a:rPr lang="en-US" sz="1100" kern="100">
                          <a:effectLst/>
                        </a:rPr>
                        <a:t>Content calendar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dirty="0">
                          <a:effectLst/>
                        </a:rPr>
                        <a:t> </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a16="http://schemas.microsoft.com/office/drawing/2014/main" val="1020572345"/>
                  </a:ext>
                </a:extLst>
              </a:tr>
            </a:tbl>
          </a:graphicData>
        </a:graphic>
      </p:graphicFrame>
    </p:spTree>
    <p:extLst>
      <p:ext uri="{BB962C8B-B14F-4D97-AF65-F5344CB8AC3E}">
        <p14:creationId xmlns:p14="http://schemas.microsoft.com/office/powerpoint/2010/main" val="134867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67CAD-DC29-2353-BDCB-AC5DEB77A6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F1D3B02-E8F7-B61D-7EAD-E5AA8F10B5FC}"/>
              </a:ext>
            </a:extLst>
          </p:cNvPr>
          <p:cNvSpPr txBox="1"/>
          <p:nvPr/>
        </p:nvSpPr>
        <p:spPr>
          <a:xfrm>
            <a:off x="947530" y="2554572"/>
            <a:ext cx="2020957"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6F509C39-F02E-99A9-47FD-D95C7F77BBF3}"/>
              </a:ext>
            </a:extLst>
          </p:cNvPr>
          <p:cNvGraphicFramePr>
            <a:graphicFrameLocks noGrp="1"/>
          </p:cNvGraphicFramePr>
          <p:nvPr>
            <p:extLst>
              <p:ext uri="{D42A27DB-BD31-4B8C-83A1-F6EECF244321}">
                <p14:modId xmlns:p14="http://schemas.microsoft.com/office/powerpoint/2010/main" val="746785783"/>
              </p:ext>
            </p:extLst>
          </p:nvPr>
        </p:nvGraphicFramePr>
        <p:xfrm>
          <a:off x="2504662" y="1365164"/>
          <a:ext cx="8567530" cy="4373609"/>
        </p:xfrm>
        <a:graphic>
          <a:graphicData uri="http://schemas.openxmlformats.org/drawingml/2006/table">
            <a:tbl>
              <a:tblPr firstRow="1" firstCol="1" bandRow="1">
                <a:tableStyleId>{912C8C85-51F0-491E-9774-3900AFEF0FD7}</a:tableStyleId>
              </a:tblPr>
              <a:tblGrid>
                <a:gridCol w="2963658">
                  <a:extLst>
                    <a:ext uri="{9D8B030D-6E8A-4147-A177-3AD203B41FA5}">
                      <a16:colId xmlns:a16="http://schemas.microsoft.com/office/drawing/2014/main" val="1798447629"/>
                    </a:ext>
                  </a:extLst>
                </a:gridCol>
                <a:gridCol w="1557049">
                  <a:extLst>
                    <a:ext uri="{9D8B030D-6E8A-4147-A177-3AD203B41FA5}">
                      <a16:colId xmlns:a16="http://schemas.microsoft.com/office/drawing/2014/main" val="2755885804"/>
                    </a:ext>
                  </a:extLst>
                </a:gridCol>
                <a:gridCol w="1421653">
                  <a:extLst>
                    <a:ext uri="{9D8B030D-6E8A-4147-A177-3AD203B41FA5}">
                      <a16:colId xmlns:a16="http://schemas.microsoft.com/office/drawing/2014/main" val="811100857"/>
                    </a:ext>
                  </a:extLst>
                </a:gridCol>
                <a:gridCol w="1624747">
                  <a:extLst>
                    <a:ext uri="{9D8B030D-6E8A-4147-A177-3AD203B41FA5}">
                      <a16:colId xmlns:a16="http://schemas.microsoft.com/office/drawing/2014/main" val="1884169312"/>
                    </a:ext>
                  </a:extLst>
                </a:gridCol>
                <a:gridCol w="1000423">
                  <a:extLst>
                    <a:ext uri="{9D8B030D-6E8A-4147-A177-3AD203B41FA5}">
                      <a16:colId xmlns:a16="http://schemas.microsoft.com/office/drawing/2014/main" val="1709622799"/>
                    </a:ext>
                  </a:extLst>
                </a:gridCol>
              </a:tblGrid>
              <a:tr h="280799">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a16="http://schemas.microsoft.com/office/drawing/2014/main" val="1620494836"/>
                  </a:ext>
                </a:extLst>
              </a:tr>
              <a:tr h="285822">
                <a:tc>
                  <a:txBody>
                    <a:bodyPr/>
                    <a:lstStyle/>
                    <a:p>
                      <a:pPr marL="0" marR="0" algn="ctr">
                        <a:lnSpc>
                          <a:spcPct val="150000"/>
                        </a:lnSpc>
                        <a:spcBef>
                          <a:spcPts val="0"/>
                        </a:spcBef>
                        <a:spcAft>
                          <a:spcPts val="0"/>
                        </a:spcAft>
                      </a:pPr>
                      <a:r>
                        <a:rPr lang="en-US" sz="1200" kern="100">
                          <a:effectLst/>
                        </a:rPr>
                        <a:t>Content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Everyday since 28 Sept to 17 Oct</a:t>
                      </a:r>
                      <a:endParaRPr lang="en-US" sz="800" kern="100">
                        <a:effectLst/>
                      </a:endParaRPr>
                    </a:p>
                    <a:p>
                      <a:pPr marL="0" marR="0" algn="ctr">
                        <a:lnSpc>
                          <a:spcPct val="150000"/>
                        </a:lnSpc>
                        <a:spcBef>
                          <a:spcPts val="0"/>
                        </a:spcBef>
                        <a:spcAft>
                          <a:spcPts val="0"/>
                        </a:spcAft>
                      </a:pPr>
                      <a:r>
                        <a:rPr lang="en-US" sz="1200" kern="100">
                          <a:effectLst/>
                        </a:rPr>
                        <a:t>10 October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On Social media platforms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dirty="0">
                          <a:effectLst/>
                        </a:rPr>
                        <a:t>1250</a:t>
                      </a:r>
                      <a:endParaRPr lang="en-US" sz="800" kern="100" dirty="0">
                        <a:effectLst/>
                      </a:endParaRPr>
                    </a:p>
                    <a:p>
                      <a:pPr marL="0" marR="0" algn="ctr">
                        <a:lnSpc>
                          <a:spcPct val="150000"/>
                        </a:lnSpc>
                        <a:spcBef>
                          <a:spcPts val="0"/>
                        </a:spcBef>
                        <a:spcAft>
                          <a:spcPts val="0"/>
                        </a:spcAft>
                      </a:pPr>
                      <a:r>
                        <a:rPr lang="en-US" sz="1200" kern="100" dirty="0">
                          <a:effectLst/>
                        </a:rPr>
                        <a:t>LE</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a16="http://schemas.microsoft.com/office/drawing/2014/main" val="1833564137"/>
                  </a:ext>
                </a:extLst>
              </a:tr>
              <a:tr h="497859">
                <a:tc>
                  <a:txBody>
                    <a:bodyPr/>
                    <a:lstStyle/>
                    <a:p>
                      <a:pPr marL="0" marR="0" algn="ctr">
                        <a:lnSpc>
                          <a:spcPct val="150000"/>
                        </a:lnSpc>
                        <a:spcBef>
                          <a:spcPts val="0"/>
                        </a:spcBef>
                        <a:spcAft>
                          <a:spcPts val="0"/>
                        </a:spcAft>
                      </a:pPr>
                      <a:r>
                        <a:rPr lang="en-US" sz="1200" kern="100">
                          <a:effectLst/>
                        </a:rPr>
                        <a:t>Content Creator</a:t>
                      </a:r>
                      <a:endParaRPr lang="en-US" sz="800" kern="100">
                        <a:effectLst/>
                      </a:endParaRPr>
                    </a:p>
                    <a:p>
                      <a:pPr marL="0" marR="0" algn="ctr">
                        <a:lnSpc>
                          <a:spcPct val="150000"/>
                        </a:lnSpc>
                        <a:spcBef>
                          <a:spcPts val="0"/>
                        </a:spcBef>
                        <a:spcAft>
                          <a:spcPts val="0"/>
                        </a:spcAft>
                      </a:pPr>
                      <a:r>
                        <a:rPr lang="en-US" sz="1200" kern="100">
                          <a:effectLst/>
                        </a:rPr>
                        <a:t>(Sponsored ads)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54530691"/>
                  </a:ext>
                </a:extLst>
              </a:tr>
              <a:tr h="285822">
                <a:tc>
                  <a:txBody>
                    <a:bodyPr/>
                    <a:lstStyle/>
                    <a:p>
                      <a:pPr marL="0" marR="0" algn="ctr">
                        <a:lnSpc>
                          <a:spcPct val="150000"/>
                        </a:lnSpc>
                        <a:spcBef>
                          <a:spcPts val="0"/>
                        </a:spcBef>
                        <a:spcAft>
                          <a:spcPts val="0"/>
                        </a:spcAft>
                      </a:pPr>
                      <a:r>
                        <a:rPr lang="en-US" sz="1200" kern="100">
                          <a:effectLst/>
                        </a:rPr>
                        <a:t>Designer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63489125"/>
                  </a:ext>
                </a:extLst>
              </a:tr>
              <a:tr h="285822">
                <a:tc>
                  <a:txBody>
                    <a:bodyPr/>
                    <a:lstStyle/>
                    <a:p>
                      <a:pPr marL="0" marR="0" algn="ctr">
                        <a:lnSpc>
                          <a:spcPct val="150000"/>
                        </a:lnSpc>
                        <a:spcBef>
                          <a:spcPts val="0"/>
                        </a:spcBef>
                        <a:spcAft>
                          <a:spcPts val="0"/>
                        </a:spcAft>
                      </a:pPr>
                      <a:r>
                        <a:rPr lang="en-US" sz="1200" kern="100">
                          <a:effectLst/>
                        </a:rPr>
                        <a:t>Video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10697827"/>
                  </a:ext>
                </a:extLst>
              </a:tr>
              <a:tr h="290387">
                <a:tc>
                  <a:txBody>
                    <a:bodyPr/>
                    <a:lstStyle/>
                    <a:p>
                      <a:pPr marL="0" marR="0" indent="457200" algn="ctr">
                        <a:lnSpc>
                          <a:spcPct val="150000"/>
                        </a:lnSpc>
                        <a:spcBef>
                          <a:spcPts val="0"/>
                        </a:spcBef>
                        <a:spcAft>
                          <a:spcPts val="0"/>
                        </a:spcAft>
                      </a:pPr>
                      <a:r>
                        <a:rPr lang="en-US" sz="1200" kern="100">
                          <a:effectLst/>
                        </a:rPr>
                        <a:t>Video editor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6757276"/>
                  </a:ext>
                </a:extLst>
              </a:tr>
              <a:tr h="285822">
                <a:tc>
                  <a:txBody>
                    <a:bodyPr/>
                    <a:lstStyle/>
                    <a:p>
                      <a:pPr marL="0" marR="0" algn="ctr">
                        <a:lnSpc>
                          <a:spcPct val="150000"/>
                        </a:lnSpc>
                        <a:spcBef>
                          <a:spcPts val="0"/>
                        </a:spcBef>
                        <a:spcAft>
                          <a:spcPts val="0"/>
                        </a:spcAft>
                      </a:pPr>
                      <a:r>
                        <a:rPr lang="en-US" sz="1200" kern="100">
                          <a:effectLst/>
                        </a:rPr>
                        <a:t>Facebook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817190"/>
                  </a:ext>
                </a:extLst>
              </a:tr>
              <a:tr h="285822">
                <a:tc>
                  <a:txBody>
                    <a:bodyPr/>
                    <a:lstStyle/>
                    <a:p>
                      <a:pPr marL="0" marR="0" algn="ctr">
                        <a:lnSpc>
                          <a:spcPct val="150000"/>
                        </a:lnSpc>
                        <a:spcBef>
                          <a:spcPts val="0"/>
                        </a:spcBef>
                        <a:spcAft>
                          <a:spcPts val="0"/>
                        </a:spcAft>
                      </a:pPr>
                      <a:r>
                        <a:rPr lang="en-US" sz="1200" kern="100">
                          <a:effectLst/>
                        </a:rPr>
                        <a:t>Instagram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95314340"/>
                  </a:ext>
                </a:extLst>
              </a:tr>
              <a:tr h="497859">
                <a:tc>
                  <a:txBody>
                    <a:bodyPr/>
                    <a:lstStyle/>
                    <a:p>
                      <a:pPr marL="0" marR="0" algn="ctr">
                        <a:lnSpc>
                          <a:spcPct val="150000"/>
                        </a:lnSpc>
                        <a:spcBef>
                          <a:spcPts val="0"/>
                        </a:spcBef>
                        <a:spcAft>
                          <a:spcPts val="0"/>
                        </a:spcAft>
                      </a:pPr>
                      <a:r>
                        <a:rPr lang="en-US" sz="1200" kern="100">
                          <a:effectLst/>
                        </a:rPr>
                        <a:t>Tick Tock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4587769"/>
                  </a:ext>
                </a:extLst>
              </a:tr>
              <a:tr h="285822">
                <a:tc>
                  <a:txBody>
                    <a:bodyPr/>
                    <a:lstStyle/>
                    <a:p>
                      <a:pPr marL="0" marR="0" algn="ctr">
                        <a:lnSpc>
                          <a:spcPct val="150000"/>
                        </a:lnSpc>
                        <a:spcBef>
                          <a:spcPts val="0"/>
                        </a:spcBef>
                        <a:spcAft>
                          <a:spcPts val="0"/>
                        </a:spcAft>
                      </a:pPr>
                      <a:r>
                        <a:rPr lang="en-US" sz="1200" kern="100">
                          <a:effectLst/>
                        </a:rPr>
                        <a:t>Media Buyer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68604812"/>
                  </a:ext>
                </a:extLst>
              </a:tr>
              <a:tr h="285822">
                <a:tc>
                  <a:txBody>
                    <a:bodyPr/>
                    <a:lstStyle/>
                    <a:p>
                      <a:pPr marL="0" marR="0" algn="ctr">
                        <a:lnSpc>
                          <a:spcPct val="150000"/>
                        </a:lnSpc>
                        <a:spcBef>
                          <a:spcPts val="0"/>
                        </a:spcBef>
                        <a:spcAft>
                          <a:spcPts val="0"/>
                        </a:spcAft>
                      </a:pPr>
                      <a:r>
                        <a:rPr lang="en-US" sz="1200" kern="100">
                          <a:effectLst/>
                        </a:rPr>
                        <a:t>Control observations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All the team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82282571"/>
                  </a:ext>
                </a:extLst>
              </a:tr>
              <a:tr h="285822">
                <a:tc>
                  <a:txBody>
                    <a:bodyPr/>
                    <a:lstStyle/>
                    <a:p>
                      <a:pPr marL="0" marR="0" algn="ctr">
                        <a:lnSpc>
                          <a:spcPct val="150000"/>
                        </a:lnSpc>
                        <a:spcBef>
                          <a:spcPts val="0"/>
                        </a:spcBef>
                        <a:spcAft>
                          <a:spcPts val="0"/>
                        </a:spcAft>
                      </a:pPr>
                      <a:r>
                        <a:rPr lang="en-US" sz="1200" kern="100">
                          <a:effectLst/>
                        </a:rPr>
                        <a:t>Team Coordination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7637791"/>
                  </a:ext>
                </a:extLst>
              </a:tr>
              <a:tr h="497859">
                <a:tc>
                  <a:txBody>
                    <a:bodyPr/>
                    <a:lstStyle/>
                    <a:p>
                      <a:pPr marL="0" marR="0" algn="ctr">
                        <a:lnSpc>
                          <a:spcPct val="150000"/>
                        </a:lnSpc>
                        <a:spcBef>
                          <a:spcPts val="0"/>
                        </a:spcBef>
                        <a:spcAft>
                          <a:spcPts val="0"/>
                        </a:spcAft>
                      </a:pPr>
                      <a:r>
                        <a:rPr lang="en-US" sz="1200" kern="100">
                          <a:effectLst/>
                        </a:rPr>
                        <a:t>Files and presentations preparations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dirty="0" err="1">
                          <a:effectLst/>
                        </a:rPr>
                        <a:t>Samah</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5129378"/>
                  </a:ext>
                </a:extLst>
              </a:tr>
            </a:tbl>
          </a:graphicData>
        </a:graphic>
      </p:graphicFrame>
    </p:spTree>
    <p:extLst>
      <p:ext uri="{BB962C8B-B14F-4D97-AF65-F5344CB8AC3E}">
        <p14:creationId xmlns:p14="http://schemas.microsoft.com/office/powerpoint/2010/main" val="360160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33E71-8288-CA68-562D-6FC72DCBBE0F}"/>
              </a:ext>
            </a:extLst>
          </p:cNvPr>
          <p:cNvSpPr txBox="1"/>
          <p:nvPr/>
        </p:nvSpPr>
        <p:spPr>
          <a:xfrm>
            <a:off x="1119809" y="990815"/>
            <a:ext cx="6096000" cy="669542"/>
          </a:xfrm>
          <a:prstGeom prst="rect">
            <a:avLst/>
          </a:prstGeom>
          <a:noFill/>
        </p:spPr>
        <p:txBody>
          <a:bodyPr wrap="square">
            <a:spAutoFit/>
          </a:bodyPr>
          <a:lstStyle/>
          <a:p>
            <a:pPr marR="0" lvl="0" rtl="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6) Control </a:t>
            </a:r>
            <a:endParaRPr lang="en-US" sz="28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84882F-F5AF-4BEF-8C0D-1EF02BBD0D0E}"/>
              </a:ext>
            </a:extLst>
          </p:cNvPr>
          <p:cNvSpPr txBox="1"/>
          <p:nvPr/>
        </p:nvSpPr>
        <p:spPr>
          <a:xfrm>
            <a:off x="1948070" y="1921566"/>
            <a:ext cx="4790661" cy="2960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following points will be measured:</a:t>
            </a:r>
          </a:p>
          <a:p>
            <a:pPr algn="just"/>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Sales</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Impressions </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CTR</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Reach</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Messages </a:t>
            </a:r>
            <a:endParaRPr lang="en-US" dirty="0">
              <a:latin typeface="Times New Roman" panose="02020603050405020304" pitchFamily="18" charset="0"/>
              <a:cs typeface="Times New Roman" panose="02020603050405020304" pitchFamily="18" charset="0"/>
            </a:endParaRPr>
          </a:p>
        </p:txBody>
      </p:sp>
      <p:pic>
        <p:nvPicPr>
          <p:cNvPr id="2050" name="Picture 2" descr="Image result for Control  Cartoon">
            <a:extLst>
              <a:ext uri="{FF2B5EF4-FFF2-40B4-BE49-F238E27FC236}">
                <a16:creationId xmlns:a16="http://schemas.microsoft.com/office/drawing/2014/main" id="{D294C2DB-5D37-C7AB-7674-F35948E49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808" y="1921566"/>
            <a:ext cx="260985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4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165145" y="1641674"/>
            <a:ext cx="5377406" cy="2550005"/>
          </a:xfrm>
        </p:spPr>
        <p:txBody>
          <a:bodyPr/>
          <a:lstStyle/>
          <a:p>
            <a:pPr algn="ctr">
              <a:lnSpc>
                <a:spcPct val="150000"/>
              </a:lnSpc>
            </a:pPr>
            <a:r>
              <a:rPr lang="en-US" sz="4400" dirty="0"/>
              <a:t>Our </a:t>
            </a:r>
            <a:br>
              <a:rPr lang="en-US" sz="4400" dirty="0"/>
            </a:br>
            <a:r>
              <a:rPr lang="en-US" sz="4400" dirty="0"/>
              <a:t>Canvas Model </a:t>
            </a:r>
          </a:p>
        </p:txBody>
      </p:sp>
    </p:spTree>
    <p:extLst>
      <p:ext uri="{BB962C8B-B14F-4D97-AF65-F5344CB8AC3E}">
        <p14:creationId xmlns:p14="http://schemas.microsoft.com/office/powerpoint/2010/main" val="203226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F79A2-CCA8-FE56-DE6E-D2712036817E}"/>
              </a:ext>
            </a:extLst>
          </p:cNvPr>
          <p:cNvPicPr>
            <a:picLocks noChangeAspect="1"/>
          </p:cNvPicPr>
          <p:nvPr/>
        </p:nvPicPr>
        <p:blipFill>
          <a:blip r:embed="rId2"/>
          <a:stretch>
            <a:fillRect/>
          </a:stretch>
        </p:blipFill>
        <p:spPr>
          <a:xfrm>
            <a:off x="722243" y="0"/>
            <a:ext cx="10959548" cy="6858000"/>
          </a:xfrm>
          <a:prstGeom prst="rect">
            <a:avLst/>
          </a:prstGeom>
        </p:spPr>
      </p:pic>
    </p:spTree>
    <p:extLst>
      <p:ext uri="{BB962C8B-B14F-4D97-AF65-F5344CB8AC3E}">
        <p14:creationId xmlns:p14="http://schemas.microsoft.com/office/powerpoint/2010/main" val="3174612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24887"/>
            <a:ext cx="4480560" cy="2352356"/>
          </a:xfrm>
          <a:noFill/>
        </p:spPr>
        <p:txBody>
          <a:bodyPr>
            <a:noAutofit/>
          </a:bodyPr>
          <a:lstStyle/>
          <a:p>
            <a:pPr algn="ctr"/>
            <a:r>
              <a:rPr lang="en-US" dirty="0"/>
              <a:t>Campaign Overview </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3571197"/>
            <a:ext cx="4476967" cy="2123547"/>
          </a:xfrm>
        </p:spPr>
        <p:txBody>
          <a:bodyPr/>
          <a:lstStyle/>
          <a:p>
            <a:pPr algn="ctr"/>
            <a:r>
              <a:rPr lang="en-US" dirty="0"/>
              <a:t>Train &amp;Nourish </a:t>
            </a:r>
          </a:p>
        </p:txBody>
      </p:sp>
      <p:pic>
        <p:nvPicPr>
          <p:cNvPr id="13" name="Picture Placeholder 16">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5400" b="1" dirty="0" err="1">
                <a:solidFill>
                  <a:srgbClr val="191919"/>
                </a:solidFill>
                <a:ea typeface="+mj-lt"/>
                <a:cs typeface="+mj-lt"/>
              </a:rPr>
              <a:t>Sostac</a:t>
            </a:r>
            <a:r>
              <a:rPr lang="en-US" sz="5400" b="1" dirty="0">
                <a:solidFill>
                  <a:srgbClr val="191919"/>
                </a:solidFill>
                <a:ea typeface="+mj-lt"/>
                <a:cs typeface="+mj-lt"/>
              </a:rPr>
              <a:t> Model </a:t>
            </a:r>
            <a:endParaRPr lang="en-US" sz="8000" dirty="0"/>
          </a:p>
        </p:txBody>
      </p:sp>
      <p:pic>
        <p:nvPicPr>
          <p:cNvPr id="10" name="Picture Placeholder 16" descr="A diagram of a diagram&#10;&#10;Description automatically generated">
            <a:extLst>
              <a:ext uri="{FF2B5EF4-FFF2-40B4-BE49-F238E27FC236}">
                <a16:creationId xmlns:a16="http://schemas.microsoft.com/office/drawing/2014/main" id="{A7CE32F5-A0B3-2021-DCFD-DD6B651F758E}"/>
              </a:ext>
            </a:extLst>
          </p:cNvPr>
          <p:cNvPicPr>
            <a:picLocks noGrp="1" noChangeAspect="1"/>
          </p:cNvPicPr>
          <p:nvPr>
            <p:ph type="pic" sz="quarter" idx="13"/>
          </p:nvPr>
        </p:nvPicPr>
        <p:blipFill rotWithShape="1">
          <a:blip r:embed="rId2"/>
          <a:srcRect l="10878" r="10878"/>
          <a:stretch/>
        </p:blipFill>
        <p:spPr>
          <a:xfrm>
            <a:off x="6084424" y="787077"/>
            <a:ext cx="5166167" cy="5289631"/>
          </a:xfrm>
        </p:spPr>
      </p:pic>
    </p:spTree>
    <p:extLst>
      <p:ext uri="{BB962C8B-B14F-4D97-AF65-F5344CB8AC3E}">
        <p14:creationId xmlns:p14="http://schemas.microsoft.com/office/powerpoint/2010/main" val="37094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y be a graphic of text">
            <a:extLst>
              <a:ext uri="{FF2B5EF4-FFF2-40B4-BE49-F238E27FC236}">
                <a16:creationId xmlns:a16="http://schemas.microsoft.com/office/drawing/2014/main" id="{0C7D1AD7-6689-3CB9-0627-7E3C5C3C32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530" y="1984512"/>
            <a:ext cx="3110037" cy="3110037"/>
          </a:xfrm>
          <a:prstGeom prst="rect">
            <a:avLst/>
          </a:prstGeom>
          <a:noFill/>
          <a:ln>
            <a:noFill/>
          </a:ln>
        </p:spPr>
      </p:pic>
      <p:pic>
        <p:nvPicPr>
          <p:cNvPr id="12" name="Picture 11" descr="May be an image of text">
            <a:extLst>
              <a:ext uri="{FF2B5EF4-FFF2-40B4-BE49-F238E27FC236}">
                <a16:creationId xmlns:a16="http://schemas.microsoft.com/office/drawing/2014/main" id="{31771472-D10F-B6A6-645C-7C283A5366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4941" y="1258957"/>
            <a:ext cx="4357615" cy="1612335"/>
          </a:xfrm>
          <a:prstGeom prst="rect">
            <a:avLst/>
          </a:prstGeom>
          <a:noFill/>
          <a:ln>
            <a:noFill/>
          </a:ln>
        </p:spPr>
      </p:pic>
      <p:sp>
        <p:nvSpPr>
          <p:cNvPr id="14" name="Rectangle 13">
            <a:extLst>
              <a:ext uri="{FF2B5EF4-FFF2-40B4-BE49-F238E27FC236}">
                <a16:creationId xmlns:a16="http://schemas.microsoft.com/office/drawing/2014/main" id="{BA388B5E-3F54-C77D-63C4-5AE6346F03B3}"/>
              </a:ext>
            </a:extLst>
          </p:cNvPr>
          <p:cNvSpPr/>
          <p:nvPr/>
        </p:nvSpPr>
        <p:spPr>
          <a:xfrm>
            <a:off x="3778962" y="2923256"/>
            <a:ext cx="631711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Our Logo and Slogan</a:t>
            </a:r>
          </a:p>
        </p:txBody>
      </p:sp>
      <p:sp>
        <p:nvSpPr>
          <p:cNvPr id="15" name="Rectangle 14">
            <a:extLst>
              <a:ext uri="{FF2B5EF4-FFF2-40B4-BE49-F238E27FC236}">
                <a16:creationId xmlns:a16="http://schemas.microsoft.com/office/drawing/2014/main" id="{E92D104B-DC2D-9B63-A1B6-7F011937DFB4}"/>
              </a:ext>
            </a:extLst>
          </p:cNvPr>
          <p:cNvSpPr/>
          <p:nvPr/>
        </p:nvSpPr>
        <p:spPr>
          <a:xfrm>
            <a:off x="4491969" y="3934744"/>
            <a:ext cx="4652556" cy="1754326"/>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Train &amp; Nourish</a:t>
            </a:r>
          </a:p>
          <a:p>
            <a:pPr algn="ctr"/>
            <a:r>
              <a:rPr lang="en-US" sz="5400" dirty="0">
                <a:ln w="0"/>
                <a:gradFill>
                  <a:gsLst>
                    <a:gs pos="21000">
                      <a:srgbClr val="53575C"/>
                    </a:gs>
                    <a:gs pos="88000">
                      <a:srgbClr val="C5C7CA"/>
                    </a:gs>
                  </a:gsLst>
                  <a:lin ang="5400000"/>
                </a:gradFill>
              </a:rPr>
              <a:t>Let’s Flourish </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42059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FC38C-1474-B42F-C52A-BCCF4A256D03}"/>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2D2647B-3550-91CE-8691-8A830A2A70D0}"/>
              </a:ext>
            </a:extLst>
          </p:cNvPr>
          <p:cNvSpPr txBox="1"/>
          <p:nvPr/>
        </p:nvSpPr>
        <p:spPr>
          <a:xfrm>
            <a:off x="828263" y="371060"/>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goal is :</a:t>
            </a:r>
          </a:p>
          <a:p>
            <a:pPr algn="ctr">
              <a:lnSpc>
                <a:spcPct val="150000"/>
              </a:lnSpc>
            </a:pPr>
            <a:r>
              <a:rPr lang="en-US" sz="2000" dirty="0">
                <a:latin typeface="Times New Roman" panose="02020603050405020304" pitchFamily="18" charset="0"/>
                <a:cs typeface="Times New Roman" panose="02020603050405020304" pitchFamily="18" charset="0"/>
              </a:rPr>
              <a:t>Brand Awareness</a:t>
            </a:r>
          </a:p>
          <a:p>
            <a:pPr algn="ctr">
              <a:lnSpc>
                <a:spcPct val="150000"/>
              </a:lnSpc>
            </a:pPr>
            <a:r>
              <a:rPr lang="en-US" sz="2000" dirty="0">
                <a:latin typeface="Times New Roman" panose="02020603050405020304" pitchFamily="18" charset="0"/>
                <a:cs typeface="Times New Roman" panose="02020603050405020304" pitchFamily="18" charset="0"/>
              </a:rPr>
              <a:t>Engagement </a:t>
            </a:r>
          </a:p>
          <a:p>
            <a:pPr algn="ctr">
              <a:lnSpc>
                <a:spcPct val="150000"/>
              </a:lnSpc>
            </a:pPr>
            <a:r>
              <a:rPr lang="en-US" sz="2000" dirty="0">
                <a:latin typeface="Times New Roman" panose="02020603050405020304" pitchFamily="18" charset="0"/>
                <a:cs typeface="Times New Roman" panose="02020603050405020304" pitchFamily="18" charset="0"/>
              </a:rPr>
              <a:t>Lead </a:t>
            </a:r>
          </a:p>
          <a:p>
            <a:pPr algn="ctr">
              <a:lnSpc>
                <a:spcPct val="150000"/>
              </a:lnSpc>
            </a:pPr>
            <a:r>
              <a:rPr lang="en-US" sz="2000" dirty="0">
                <a:latin typeface="Times New Roman" panose="02020603050405020304" pitchFamily="18" charset="0"/>
                <a:cs typeface="Times New Roman" panose="02020603050405020304" pitchFamily="18" charset="0"/>
              </a:rPr>
              <a:t>Sales </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F4D022A-49DB-0A53-55A7-78C7BE69814D}"/>
              </a:ext>
            </a:extLst>
          </p:cNvPr>
          <p:cNvSpPr txBox="1"/>
          <p:nvPr/>
        </p:nvSpPr>
        <p:spPr>
          <a:xfrm>
            <a:off x="927654" y="3684103"/>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Strategy:</a:t>
            </a:r>
          </a:p>
          <a:p>
            <a:pPr algn="ctr">
              <a:lnSpc>
                <a:spcPct val="150000"/>
              </a:lnSpc>
            </a:pPr>
            <a:r>
              <a:rPr lang="en-US" sz="2000" dirty="0">
                <a:latin typeface="Times New Roman" panose="02020603050405020304" pitchFamily="18" charset="0"/>
                <a:cs typeface="Times New Roman" panose="02020603050405020304" pitchFamily="18" charset="0"/>
              </a:rPr>
              <a:t>Social Media Content through (Facebook, Instagram , </a:t>
            </a:r>
            <a:r>
              <a:rPr lang="en-US" sz="2000" dirty="0" err="1">
                <a:latin typeface="Times New Roman" panose="02020603050405020304" pitchFamily="18" charset="0"/>
                <a:cs typeface="Times New Roman" panose="02020603050405020304" pitchFamily="18" charset="0"/>
              </a:rPr>
              <a:t>TickTock</a:t>
            </a:r>
            <a:r>
              <a:rPr lang="en-US" sz="20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6D7BD9D-3887-4AFB-39BB-D39054AC70FE}"/>
              </a:ext>
            </a:extLst>
          </p:cNvPr>
          <p:cNvSpPr txBox="1"/>
          <p:nvPr/>
        </p:nvSpPr>
        <p:spPr>
          <a:xfrm>
            <a:off x="4114800" y="2014330"/>
            <a:ext cx="2358886" cy="1975990"/>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Content</a:t>
            </a:r>
          </a:p>
          <a:p>
            <a:pPr algn="ctr">
              <a:lnSpc>
                <a:spcPct val="150000"/>
              </a:lnSpc>
            </a:pPr>
            <a:r>
              <a:rPr lang="en-US" sz="2000" dirty="0">
                <a:latin typeface="Times New Roman" panose="02020603050405020304" pitchFamily="18" charset="0"/>
                <a:cs typeface="Times New Roman" panose="02020603050405020304" pitchFamily="18" charset="0"/>
              </a:rPr>
              <a:t>40% Engagement</a:t>
            </a:r>
          </a:p>
          <a:p>
            <a:pPr algn="ctr">
              <a:lnSpc>
                <a:spcPct val="150000"/>
              </a:lnSpc>
            </a:pPr>
            <a:r>
              <a:rPr lang="en-US" sz="2000" dirty="0">
                <a:latin typeface="Times New Roman" panose="02020603050405020304" pitchFamily="18" charset="0"/>
                <a:cs typeface="Times New Roman" panose="02020603050405020304" pitchFamily="18" charset="0"/>
              </a:rPr>
              <a:t>40% Educational</a:t>
            </a:r>
          </a:p>
          <a:p>
            <a:pPr algn="ctr">
              <a:lnSpc>
                <a:spcPct val="150000"/>
              </a:lnSpc>
            </a:pPr>
            <a:r>
              <a:rPr lang="en-US" sz="2000" dirty="0">
                <a:latin typeface="Times New Roman" panose="02020603050405020304" pitchFamily="18" charset="0"/>
                <a:cs typeface="Times New Roman" panose="02020603050405020304" pitchFamily="18" charset="0"/>
              </a:rPr>
              <a:t>20% Sales</a:t>
            </a:r>
            <a:endParaRPr lang="en-US" dirty="0">
              <a:latin typeface="Times New Roman" panose="02020603050405020304" pitchFamily="18" charset="0"/>
              <a:cs typeface="Times New Roman" panose="02020603050405020304" pitchFamily="18" charset="0"/>
            </a:endParaRPr>
          </a:p>
        </p:txBody>
      </p:sp>
      <p:pic>
        <p:nvPicPr>
          <p:cNvPr id="5122" name="Picture 2" descr="Image result for campaign">
            <a:extLst>
              <a:ext uri="{FF2B5EF4-FFF2-40B4-BE49-F238E27FC236}">
                <a16:creationId xmlns:a16="http://schemas.microsoft.com/office/drawing/2014/main" id="{D103BE91-B3B7-AFDD-616A-7D417774C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387" y="2331180"/>
            <a:ext cx="31813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26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F5058-F71F-9A90-7AE5-B83479817B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0321A3-2DF3-3F53-C279-FF9D182F96CA}"/>
              </a:ext>
            </a:extLst>
          </p:cNvPr>
          <p:cNvSpPr/>
          <p:nvPr/>
        </p:nvSpPr>
        <p:spPr>
          <a:xfrm>
            <a:off x="1140796" y="831296"/>
            <a:ext cx="495520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Platforms Links: </a:t>
            </a:r>
          </a:p>
        </p:txBody>
      </p:sp>
      <p:sp>
        <p:nvSpPr>
          <p:cNvPr id="4" name="TextBox 3">
            <a:extLst>
              <a:ext uri="{FF2B5EF4-FFF2-40B4-BE49-F238E27FC236}">
                <a16:creationId xmlns:a16="http://schemas.microsoft.com/office/drawing/2014/main" id="{BC942CCB-9EC6-B104-DEE4-812BF36FC6D4}"/>
              </a:ext>
            </a:extLst>
          </p:cNvPr>
          <p:cNvSpPr txBox="1"/>
          <p:nvPr/>
        </p:nvSpPr>
        <p:spPr>
          <a:xfrm>
            <a:off x="1256386" y="2070744"/>
            <a:ext cx="9226296"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https://www.facebook.com/share/35c8rR6jFmvXizp1/?mibextid=qi2Omg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BB95822-2F71-0DBA-A204-114DB84398ED}"/>
              </a:ext>
            </a:extLst>
          </p:cNvPr>
          <p:cNvSpPr txBox="1"/>
          <p:nvPr/>
        </p:nvSpPr>
        <p:spPr>
          <a:xfrm>
            <a:off x="1256386" y="2897362"/>
            <a:ext cx="7799832"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https://www.instagram.com/train_and_nourish?igsh=MTlvbmN3YTQ5amc4cA==</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9E69A0-6B15-8474-3C0C-CF0289B24CF6}"/>
              </a:ext>
            </a:extLst>
          </p:cNvPr>
          <p:cNvSpPr txBox="1"/>
          <p:nvPr/>
        </p:nvSpPr>
        <p:spPr>
          <a:xfrm>
            <a:off x="1256386" y="3791693"/>
            <a:ext cx="6097218"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Coach Reem (@train_nourish) | TikTok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146" name="Picture 2" descr="Image result for facebook">
            <a:extLst>
              <a:ext uri="{FF2B5EF4-FFF2-40B4-BE49-F238E27FC236}">
                <a16:creationId xmlns:a16="http://schemas.microsoft.com/office/drawing/2014/main" id="{568AC5AD-5714-72E2-454E-D7991CB92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6015" y="4959706"/>
            <a:ext cx="900646" cy="7719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icktock">
            <a:extLst>
              <a:ext uri="{FF2B5EF4-FFF2-40B4-BE49-F238E27FC236}">
                <a16:creationId xmlns:a16="http://schemas.microsoft.com/office/drawing/2014/main" id="{DDF5AE06-9B96-82DC-2FE8-D428442B6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7637" y="4906904"/>
            <a:ext cx="838581" cy="8775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nstagram">
            <a:extLst>
              <a:ext uri="{FF2B5EF4-FFF2-40B4-BE49-F238E27FC236}">
                <a16:creationId xmlns:a16="http://schemas.microsoft.com/office/drawing/2014/main" id="{E776F2EE-E4FC-55BA-222D-9FEE811A7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2758" y="5020436"/>
            <a:ext cx="1159196" cy="65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5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E2AF3D-B104-516F-9156-167386D40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416" y="813617"/>
            <a:ext cx="2421342" cy="5247552"/>
          </a:xfrm>
          <a:prstGeom prst="rect">
            <a:avLst/>
          </a:prstGeom>
        </p:spPr>
      </p:pic>
      <p:pic>
        <p:nvPicPr>
          <p:cNvPr id="12" name="Picture 11">
            <a:extLst>
              <a:ext uri="{FF2B5EF4-FFF2-40B4-BE49-F238E27FC236}">
                <a16:creationId xmlns:a16="http://schemas.microsoft.com/office/drawing/2014/main" id="{112C9DB4-6F16-8826-521D-10E79A8D7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566" y="813617"/>
            <a:ext cx="2391376" cy="5183505"/>
          </a:xfrm>
          <a:prstGeom prst="rect">
            <a:avLst/>
          </a:prstGeom>
        </p:spPr>
      </p:pic>
      <p:pic>
        <p:nvPicPr>
          <p:cNvPr id="13" name="Picture 12">
            <a:extLst>
              <a:ext uri="{FF2B5EF4-FFF2-40B4-BE49-F238E27FC236}">
                <a16:creationId xmlns:a16="http://schemas.microsoft.com/office/drawing/2014/main" id="{C1AC5B41-721F-3106-A948-69F44BA30F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750" y="845640"/>
            <a:ext cx="2391505" cy="5183505"/>
          </a:xfrm>
          <a:prstGeom prst="rect">
            <a:avLst/>
          </a:prstGeom>
        </p:spPr>
      </p:pic>
    </p:spTree>
    <p:extLst>
      <p:ext uri="{BB962C8B-B14F-4D97-AF65-F5344CB8AC3E}">
        <p14:creationId xmlns:p14="http://schemas.microsoft.com/office/powerpoint/2010/main" val="305408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D3713-D8D1-C51F-A236-E5A7EDF4399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D4BC959-5D31-B341-DD92-3B53B555F0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2882" y="837710"/>
            <a:ext cx="2391376" cy="5182579"/>
          </a:xfrm>
          <a:prstGeom prst="rect">
            <a:avLst/>
          </a:prstGeom>
        </p:spPr>
      </p:pic>
      <p:pic>
        <p:nvPicPr>
          <p:cNvPr id="13" name="Picture 12">
            <a:extLst>
              <a:ext uri="{FF2B5EF4-FFF2-40B4-BE49-F238E27FC236}">
                <a16:creationId xmlns:a16="http://schemas.microsoft.com/office/drawing/2014/main" id="{24C51922-AE62-0408-CC92-EA2E05EB61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8750" y="845963"/>
            <a:ext cx="2391505" cy="5182859"/>
          </a:xfrm>
          <a:prstGeom prst="rect">
            <a:avLst/>
          </a:prstGeom>
        </p:spPr>
      </p:pic>
      <p:pic>
        <p:nvPicPr>
          <p:cNvPr id="2" name="Picture 1">
            <a:extLst>
              <a:ext uri="{FF2B5EF4-FFF2-40B4-BE49-F238E27FC236}">
                <a16:creationId xmlns:a16="http://schemas.microsoft.com/office/drawing/2014/main" id="{C516086C-6540-93C7-3522-C474BA54D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767" y="786620"/>
            <a:ext cx="2438471" cy="5284760"/>
          </a:xfrm>
          <a:prstGeom prst="rect">
            <a:avLst/>
          </a:prstGeom>
        </p:spPr>
      </p:pic>
    </p:spTree>
    <p:extLst>
      <p:ext uri="{BB962C8B-B14F-4D97-AF65-F5344CB8AC3E}">
        <p14:creationId xmlns:p14="http://schemas.microsoft.com/office/powerpoint/2010/main" val="316775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90C8FF-C5C9-F256-573B-F78B0AC30FBC}"/>
              </a:ext>
            </a:extLst>
          </p:cNvPr>
          <p:cNvPicPr>
            <a:picLocks noChangeAspect="1"/>
          </p:cNvPicPr>
          <p:nvPr/>
        </p:nvPicPr>
        <p:blipFill>
          <a:blip r:embed="rId2"/>
          <a:stretch>
            <a:fillRect/>
          </a:stretch>
        </p:blipFill>
        <p:spPr>
          <a:xfrm>
            <a:off x="0" y="1316940"/>
            <a:ext cx="12192000" cy="4224120"/>
          </a:xfrm>
          <a:prstGeom prst="rect">
            <a:avLst/>
          </a:prstGeom>
        </p:spPr>
      </p:pic>
    </p:spTree>
    <p:extLst>
      <p:ext uri="{BB962C8B-B14F-4D97-AF65-F5344CB8AC3E}">
        <p14:creationId xmlns:p14="http://schemas.microsoft.com/office/powerpoint/2010/main" val="195669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116D1B-5749-7DBF-DF4A-160E836663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5303" y="989381"/>
            <a:ext cx="2251406" cy="4879238"/>
          </a:xfrm>
          <a:prstGeom prst="rect">
            <a:avLst/>
          </a:prstGeom>
        </p:spPr>
      </p:pic>
      <p:pic>
        <p:nvPicPr>
          <p:cNvPr id="12" name="Picture 11">
            <a:extLst>
              <a:ext uri="{FF2B5EF4-FFF2-40B4-BE49-F238E27FC236}">
                <a16:creationId xmlns:a16="http://schemas.microsoft.com/office/drawing/2014/main" id="{E28B1ABD-CD1D-E0A4-DA05-D1DBB0D57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3411" y="916229"/>
            <a:ext cx="2318914" cy="5025541"/>
          </a:xfrm>
          <a:prstGeom prst="rect">
            <a:avLst/>
          </a:prstGeom>
        </p:spPr>
      </p:pic>
      <p:sp>
        <p:nvSpPr>
          <p:cNvPr id="16" name="Rectangle 15">
            <a:extLst>
              <a:ext uri="{FF2B5EF4-FFF2-40B4-BE49-F238E27FC236}">
                <a16:creationId xmlns:a16="http://schemas.microsoft.com/office/drawing/2014/main" id="{48E7035D-1C56-73E2-31D0-55D6C2561138}"/>
              </a:ext>
            </a:extLst>
          </p:cNvPr>
          <p:cNvSpPr/>
          <p:nvPr/>
        </p:nvSpPr>
        <p:spPr>
          <a:xfrm>
            <a:off x="7105875" y="1660849"/>
            <a:ext cx="3204403" cy="341632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Instagram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&amp;</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TickTock</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Screens</a:t>
            </a:r>
          </a:p>
        </p:txBody>
      </p:sp>
    </p:spTree>
    <p:extLst>
      <p:ext uri="{BB962C8B-B14F-4D97-AF65-F5344CB8AC3E}">
        <p14:creationId xmlns:p14="http://schemas.microsoft.com/office/powerpoint/2010/main" val="219192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4C91C3-ED18-C201-6BA4-3B3443A4E6FB}"/>
              </a:ext>
            </a:extLst>
          </p:cNvPr>
          <p:cNvSpPr/>
          <p:nvPr/>
        </p:nvSpPr>
        <p:spPr>
          <a:xfrm>
            <a:off x="1110149" y="926394"/>
            <a:ext cx="4938853"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Sponsored Ads :</a:t>
            </a:r>
          </a:p>
        </p:txBody>
      </p:sp>
      <p:sp>
        <p:nvSpPr>
          <p:cNvPr id="12" name="Rectangle 11">
            <a:extLst>
              <a:ext uri="{FF2B5EF4-FFF2-40B4-BE49-F238E27FC236}">
                <a16:creationId xmlns:a16="http://schemas.microsoft.com/office/drawing/2014/main" id="{A567B875-1284-5EA1-E2D2-9072EC96C895}"/>
              </a:ext>
            </a:extLst>
          </p:cNvPr>
          <p:cNvSpPr/>
          <p:nvPr/>
        </p:nvSpPr>
        <p:spPr>
          <a:xfrm>
            <a:off x="1628519" y="2111456"/>
            <a:ext cx="2962655" cy="1754326"/>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 1. Paid Post</a:t>
            </a:r>
          </a:p>
          <a:p>
            <a:pPr algn="ctr"/>
            <a:endParaRPr lang="en-US" sz="3600" b="1" dirty="0">
              <a:ln w="22225">
                <a:solidFill>
                  <a:schemeClr val="accent2"/>
                </a:solidFill>
                <a:prstDash val="solid"/>
              </a:ln>
              <a:solidFill>
                <a:schemeClr val="accent2">
                  <a:lumMod val="40000"/>
                  <a:lumOff val="60000"/>
                </a:schemeClr>
              </a:solidFill>
            </a:endParaRPr>
          </a:p>
          <a:p>
            <a:pPr algn="ctr"/>
            <a:r>
              <a:rPr lang="en-US" sz="3600" b="1" dirty="0">
                <a:ln w="22225">
                  <a:solidFill>
                    <a:schemeClr val="accent2"/>
                  </a:solidFill>
                  <a:prstDash val="solid"/>
                </a:ln>
                <a:solidFill>
                  <a:schemeClr val="accent2">
                    <a:lumMod val="40000"/>
                    <a:lumOff val="60000"/>
                  </a:schemeClr>
                </a:solidFill>
              </a:rPr>
              <a:t>2. Paid video</a:t>
            </a:r>
            <a:endParaRPr lang="en-US" sz="5400" b="1" dirty="0">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a16="http://schemas.microsoft.com/office/drawing/2014/main" id="{8A54E393-76D9-5F0B-E6AA-E2890D48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41248"/>
            <a:ext cx="2334731" cy="5054898"/>
          </a:xfrm>
          <a:prstGeom prst="rect">
            <a:avLst/>
          </a:prstGeom>
        </p:spPr>
      </p:pic>
      <p:pic>
        <p:nvPicPr>
          <p:cNvPr id="16" name="Picture 15">
            <a:extLst>
              <a:ext uri="{FF2B5EF4-FFF2-40B4-BE49-F238E27FC236}">
                <a16:creationId xmlns:a16="http://schemas.microsoft.com/office/drawing/2014/main" id="{E38982D4-8849-0404-D686-ADFE7C9EE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637" y="859234"/>
            <a:ext cx="2334730" cy="5054895"/>
          </a:xfrm>
          <a:prstGeom prst="rect">
            <a:avLst/>
          </a:prstGeom>
        </p:spPr>
      </p:pic>
    </p:spTree>
    <p:extLst>
      <p:ext uri="{BB962C8B-B14F-4D97-AF65-F5344CB8AC3E}">
        <p14:creationId xmlns:p14="http://schemas.microsoft.com/office/powerpoint/2010/main" val="1994246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407AAC-7E6F-B22E-845D-585CBE290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99" y="775411"/>
            <a:ext cx="2450423" cy="5307178"/>
          </a:xfrm>
          <a:prstGeom prst="rect">
            <a:avLst/>
          </a:prstGeom>
        </p:spPr>
      </p:pic>
      <p:pic>
        <p:nvPicPr>
          <p:cNvPr id="10" name="Picture 9">
            <a:extLst>
              <a:ext uri="{FF2B5EF4-FFF2-40B4-BE49-F238E27FC236}">
                <a16:creationId xmlns:a16="http://schemas.microsoft.com/office/drawing/2014/main" id="{47DC6DDD-2AFA-95D0-F729-FDC8725BE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41" y="775411"/>
            <a:ext cx="2449467" cy="5307178"/>
          </a:xfrm>
          <a:prstGeom prst="rect">
            <a:avLst/>
          </a:prstGeom>
        </p:spPr>
      </p:pic>
      <p:pic>
        <p:nvPicPr>
          <p:cNvPr id="12" name="Picture 11">
            <a:extLst>
              <a:ext uri="{FF2B5EF4-FFF2-40B4-BE49-F238E27FC236}">
                <a16:creationId xmlns:a16="http://schemas.microsoft.com/office/drawing/2014/main" id="{62341AE8-AD1C-A83D-B926-91D7DA8A8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127" y="936190"/>
            <a:ext cx="3007074" cy="4853789"/>
          </a:xfrm>
          <a:prstGeom prst="rect">
            <a:avLst/>
          </a:prstGeom>
        </p:spPr>
      </p:pic>
    </p:spTree>
    <p:extLst>
      <p:ext uri="{BB962C8B-B14F-4D97-AF65-F5344CB8AC3E}">
        <p14:creationId xmlns:p14="http://schemas.microsoft.com/office/powerpoint/2010/main" val="139725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555A-4441-4E3E-5F18-95B60376D3D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033F2C2-4B8C-A733-AF9D-8909ED42C0E1}"/>
              </a:ext>
            </a:extLst>
          </p:cNvPr>
          <p:cNvSpPr/>
          <p:nvPr/>
        </p:nvSpPr>
        <p:spPr>
          <a:xfrm>
            <a:off x="1210634" y="2074880"/>
            <a:ext cx="2454282" cy="1323439"/>
          </a:xfrm>
          <a:prstGeom prst="rect">
            <a:avLst/>
          </a:prstGeom>
          <a:noFill/>
        </p:spPr>
        <p:txBody>
          <a:bodyPr wrap="square" lIns="91440" tIns="45720" rIns="91440" bIns="45720">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Campaign </a:t>
            </a:r>
          </a:p>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Screens</a:t>
            </a:r>
          </a:p>
        </p:txBody>
      </p:sp>
      <p:pic>
        <p:nvPicPr>
          <p:cNvPr id="14" name="Picture 13">
            <a:extLst>
              <a:ext uri="{FF2B5EF4-FFF2-40B4-BE49-F238E27FC236}">
                <a16:creationId xmlns:a16="http://schemas.microsoft.com/office/drawing/2014/main" id="{51AF835D-4971-37B7-8B9F-607248F7ED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4838" y="1911096"/>
            <a:ext cx="7135156" cy="3430829"/>
          </a:xfrm>
          <a:prstGeom prst="rect">
            <a:avLst/>
          </a:prstGeom>
        </p:spPr>
      </p:pic>
    </p:spTree>
    <p:extLst>
      <p:ext uri="{BB962C8B-B14F-4D97-AF65-F5344CB8AC3E}">
        <p14:creationId xmlns:p14="http://schemas.microsoft.com/office/powerpoint/2010/main" val="158849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d dots on a black background&#10;&#10;Description automatically generated">
            <a:extLst>
              <a:ext uri="{FF2B5EF4-FFF2-40B4-BE49-F238E27FC236}">
                <a16:creationId xmlns:a16="http://schemas.microsoft.com/office/drawing/2014/main" id="{CB7CF9BA-0555-77A5-F846-DD80196DE035}"/>
              </a:ext>
            </a:extLst>
          </p:cNvPr>
          <p:cNvPicPr>
            <a:picLocks noGrp="1" noChangeAspect="1"/>
          </p:cNvPicPr>
          <p:nvPr>
            <p:ph sz="half" idx="14"/>
          </p:nvPr>
        </p:nvPicPr>
        <p:blipFill>
          <a:blip r:embed="rId2"/>
          <a:stretch>
            <a:fillRect/>
          </a:stretch>
        </p:blipFill>
        <p:spPr>
          <a:xfrm>
            <a:off x="893504" y="787543"/>
            <a:ext cx="8437789" cy="1333500"/>
          </a:xfrm>
        </p:spPr>
      </p:pic>
      <p:graphicFrame>
        <p:nvGraphicFramePr>
          <p:cNvPr id="10" name="Table 9">
            <a:extLst>
              <a:ext uri="{FF2B5EF4-FFF2-40B4-BE49-F238E27FC236}">
                <a16:creationId xmlns:a16="http://schemas.microsoft.com/office/drawing/2014/main" id="{9779F1A2-7AFC-1DF8-8C40-CD3036D05938}"/>
              </a:ext>
            </a:extLst>
          </p:cNvPr>
          <p:cNvGraphicFramePr>
            <a:graphicFrameLocks noGrp="1"/>
          </p:cNvGraphicFramePr>
          <p:nvPr>
            <p:extLst>
              <p:ext uri="{D42A27DB-BD31-4B8C-83A1-F6EECF244321}">
                <p14:modId xmlns:p14="http://schemas.microsoft.com/office/powerpoint/2010/main" val="3351555714"/>
              </p:ext>
            </p:extLst>
          </p:nvPr>
        </p:nvGraphicFramePr>
        <p:xfrm>
          <a:off x="2534816" y="2029408"/>
          <a:ext cx="8384155" cy="4047788"/>
        </p:xfrm>
        <a:graphic>
          <a:graphicData uri="http://schemas.openxmlformats.org/drawingml/2006/table">
            <a:tbl>
              <a:tblPr firstRow="1" firstCol="1" bandRow="1">
                <a:tableStyleId>{8A107856-5554-42FB-B03E-39F5DBC370BA}</a:tableStyleId>
              </a:tblPr>
              <a:tblGrid>
                <a:gridCol w="1984586">
                  <a:extLst>
                    <a:ext uri="{9D8B030D-6E8A-4147-A177-3AD203B41FA5}">
                      <a16:colId xmlns:a16="http://schemas.microsoft.com/office/drawing/2014/main" val="1441403161"/>
                    </a:ext>
                  </a:extLst>
                </a:gridCol>
                <a:gridCol w="2114015">
                  <a:extLst>
                    <a:ext uri="{9D8B030D-6E8A-4147-A177-3AD203B41FA5}">
                      <a16:colId xmlns:a16="http://schemas.microsoft.com/office/drawing/2014/main" val="3538194286"/>
                    </a:ext>
                  </a:extLst>
                </a:gridCol>
                <a:gridCol w="2171539">
                  <a:extLst>
                    <a:ext uri="{9D8B030D-6E8A-4147-A177-3AD203B41FA5}">
                      <a16:colId xmlns:a16="http://schemas.microsoft.com/office/drawing/2014/main" val="1444500353"/>
                    </a:ext>
                  </a:extLst>
                </a:gridCol>
                <a:gridCol w="2114015">
                  <a:extLst>
                    <a:ext uri="{9D8B030D-6E8A-4147-A177-3AD203B41FA5}">
                      <a16:colId xmlns:a16="http://schemas.microsoft.com/office/drawing/2014/main" val="1732820375"/>
                    </a:ext>
                  </a:extLst>
                </a:gridCol>
              </a:tblGrid>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Feature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Advantage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Benefit </a:t>
                      </a:r>
                      <a:endParaRPr lang="en-US" b="1">
                        <a:solidFill>
                          <a:srgbClr val="FF0000"/>
                        </a:solidFill>
                        <a:effectLst/>
                      </a:endParaRPr>
                    </a:p>
                  </a:txBody>
                  <a:tcPr marL="0" marR="0" marT="0" marB="0" anchor="ctr"/>
                </a:tc>
                <a:extLst>
                  <a:ext uri="{0D108BD9-81ED-4DB2-BD59-A6C34878D82A}">
                    <a16:rowId xmlns:a16="http://schemas.microsoft.com/office/drawing/2014/main" val="1428910303"/>
                  </a:ext>
                </a:extLst>
              </a:tr>
              <a:tr h="479829">
                <a:tc>
                  <a:txBody>
                    <a:bodyPr/>
                    <a:lstStyle/>
                    <a:p>
                      <a:pPr marL="0" marR="0" algn="l" rtl="0">
                        <a:lnSpc>
                          <a:spcPct val="150000"/>
                        </a:lnSpc>
                      </a:pPr>
                      <a:r>
                        <a:rPr lang="en-US" sz="1200" kern="100" dirty="0">
                          <a:solidFill>
                            <a:srgbClr val="000000"/>
                          </a:solidFill>
                          <a:effectLst/>
                        </a:rPr>
                        <a:t>Nourishment Systems</a:t>
                      </a:r>
                      <a:endParaRPr lang="en-US" dirty="0">
                        <a:effectLst/>
                      </a:endParaRPr>
                    </a:p>
                  </a:txBody>
                  <a:tcPr marL="0" marR="0" marT="0" marB="0" anchor="ctr"/>
                </a:tc>
                <a:tc>
                  <a:txBody>
                    <a:bodyPr/>
                    <a:lstStyle/>
                    <a:p>
                      <a:pPr marL="0" marR="0" algn="ctr" rtl="1">
                        <a:lnSpc>
                          <a:spcPct val="150000"/>
                        </a:lnSpc>
                      </a:pPr>
                      <a:r>
                        <a:rPr lang="ar-EG" sz="1400" kern="100" dirty="0">
                          <a:solidFill>
                            <a:srgbClr val="000000"/>
                          </a:solidFill>
                          <a:effectLst/>
                        </a:rPr>
                        <a:t>انظمه تغذية للنحافة</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صحه وثقه ووزت احسن</a:t>
                      </a:r>
                      <a:endParaRPr lang="ar-SA" dirty="0">
                        <a:effectLst/>
                      </a:endParaRPr>
                    </a:p>
                  </a:txBody>
                  <a:tcPr marL="0" marR="0" marT="0" marB="0" anchor="ctr"/>
                </a:tc>
                <a:extLst>
                  <a:ext uri="{0D108BD9-81ED-4DB2-BD59-A6C34878D82A}">
                    <a16:rowId xmlns:a16="http://schemas.microsoft.com/office/drawing/2014/main" val="3109036496"/>
                  </a:ext>
                </a:extLst>
              </a:tr>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a:t>
                      </a:r>
                      <a:r>
                        <a:rPr lang="ar-EG" sz="1400" kern="100" err="1">
                          <a:solidFill>
                            <a:srgbClr val="000000"/>
                          </a:solidFill>
                          <a:effectLst/>
                        </a:rPr>
                        <a:t>للسمنه</a:t>
                      </a:r>
                      <a:endParaRPr lang="ar-EG" err="1">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التخلص من الجوع </a:t>
                      </a:r>
                      <a:r>
                        <a:rPr lang="ar-EG" sz="1400" kern="100" err="1">
                          <a:solidFill>
                            <a:srgbClr val="000000"/>
                          </a:solidFill>
                          <a:effectLst/>
                        </a:rPr>
                        <a:t>العاطفى</a:t>
                      </a:r>
                      <a:endParaRPr lang="ar-EG" err="1">
                        <a:effectLst/>
                      </a:endParaRPr>
                    </a:p>
                  </a:txBody>
                  <a:tcPr marL="0" marR="0" marT="0" marB="0" anchor="ctr"/>
                </a:tc>
                <a:extLst>
                  <a:ext uri="{0D108BD9-81ED-4DB2-BD59-A6C34878D82A}">
                    <a16:rowId xmlns:a16="http://schemas.microsoft.com/office/drawing/2014/main" val="1477401627"/>
                  </a:ext>
                </a:extLst>
              </a:tr>
              <a:tr h="553649">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لمرضى حساسية الطعام</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تنوع اطعمه امن واكلات مناسبة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التخلص من متاعب حساسية الطعام</a:t>
                      </a:r>
                      <a:endParaRPr lang="ar-SA" dirty="0">
                        <a:effectLst/>
                      </a:endParaRPr>
                    </a:p>
                  </a:txBody>
                  <a:tcPr marL="0" marR="0" marT="0" marB="0" anchor="ctr"/>
                </a:tc>
                <a:extLst>
                  <a:ext uri="{0D108BD9-81ED-4DB2-BD59-A6C34878D82A}">
                    <a16:rowId xmlns:a16="http://schemas.microsoft.com/office/drawing/2014/main" val="241381647"/>
                  </a:ext>
                </a:extLst>
              </a:tr>
              <a:tr h="701288">
                <a:tc>
                  <a:txBody>
                    <a:bodyPr/>
                    <a:lstStyle/>
                    <a:p>
                      <a:pPr marL="0" marR="0" algn="l" rtl="0">
                        <a:lnSpc>
                          <a:spcPct val="150000"/>
                        </a:lnSpc>
                      </a:pPr>
                      <a:r>
                        <a:rPr lang="en-US" sz="1200" kern="100" dirty="0">
                          <a:solidFill>
                            <a:srgbClr val="000000"/>
                          </a:solidFill>
                          <a:effectLst/>
                        </a:rPr>
                        <a:t>Training Systems</a:t>
                      </a: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أنظمة رياضية متنوعة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متخصصه </a:t>
                      </a:r>
                      <a:r>
                        <a:rPr lang="ar-SA" sz="1400" kern="100" dirty="0" err="1">
                          <a:solidFill>
                            <a:srgbClr val="000000"/>
                          </a:solidFill>
                          <a:effectLst/>
                        </a:rPr>
                        <a:t>بناءا</a:t>
                      </a:r>
                      <a:r>
                        <a:rPr lang="ar-SA" sz="1400" kern="100" dirty="0">
                          <a:solidFill>
                            <a:srgbClr val="000000"/>
                          </a:solidFill>
                          <a:effectLst/>
                        </a:rPr>
                        <a:t> على الاحتياجات الفردية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ثقه والوصول للهدف والحصول على جسم صحى</a:t>
                      </a:r>
                      <a:endParaRPr lang="ar-SA" dirty="0">
                        <a:effectLst/>
                      </a:endParaRPr>
                    </a:p>
                  </a:txBody>
                  <a:tcPr marL="0" marR="0" marT="0" marB="0" anchor="ctr"/>
                </a:tc>
                <a:extLst>
                  <a:ext uri="{0D108BD9-81ED-4DB2-BD59-A6C34878D82A}">
                    <a16:rowId xmlns:a16="http://schemas.microsoft.com/office/drawing/2014/main" val="1021347735"/>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الاكلات المصاحبة للتمارين قبل وبعد التمرين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حصول على مصادر طاقة وبناء العضلات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الحصول على أداء افضل </a:t>
                      </a:r>
                      <a:endParaRPr lang="ar-SA" dirty="0">
                        <a:effectLst/>
                      </a:endParaRPr>
                    </a:p>
                  </a:txBody>
                  <a:tcPr marL="0" marR="0" marT="0" marB="0" anchor="ctr"/>
                </a:tc>
                <a:extLst>
                  <a:ext uri="{0D108BD9-81ED-4DB2-BD59-A6C34878D82A}">
                    <a16:rowId xmlns:a16="http://schemas.microsoft.com/office/drawing/2014/main" val="3794884848"/>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تمارين لتجنب الاصابات</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الوصول للهدف بشكل اسرع وبدون مخاطر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الحفاظ على الجسم والعضلات </a:t>
                      </a:r>
                      <a:endParaRPr lang="ar-SA" dirty="0">
                        <a:effectLst/>
                      </a:endParaRPr>
                    </a:p>
                  </a:txBody>
                  <a:tcPr marL="0" marR="0" marT="0" marB="0" anchor="ctr"/>
                </a:tc>
                <a:extLst>
                  <a:ext uri="{0D108BD9-81ED-4DB2-BD59-A6C34878D82A}">
                    <a16:rowId xmlns:a16="http://schemas.microsoft.com/office/drawing/2014/main" val="2108801254"/>
                  </a:ext>
                </a:extLst>
              </a:tr>
            </a:tbl>
          </a:graphicData>
        </a:graphic>
      </p:graphicFrame>
    </p:spTree>
    <p:extLst>
      <p:ext uri="{BB962C8B-B14F-4D97-AF65-F5344CB8AC3E}">
        <p14:creationId xmlns:p14="http://schemas.microsoft.com/office/powerpoint/2010/main" val="21937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A4B89A-5C59-33DC-5FAE-BC05236D6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425"/>
            <a:ext cx="12192000" cy="5391150"/>
          </a:xfrm>
          <a:prstGeom prst="rect">
            <a:avLst/>
          </a:prstGeom>
        </p:spPr>
      </p:pic>
    </p:spTree>
    <p:extLst>
      <p:ext uri="{BB962C8B-B14F-4D97-AF65-F5344CB8AC3E}">
        <p14:creationId xmlns:p14="http://schemas.microsoft.com/office/powerpoint/2010/main" val="838720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C7DC1-8D54-9FD5-7281-E974E9FE3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1133817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7C6DB-DAE2-58C0-DD6E-DC6E0EE92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3536159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830E7E-88B1-DCDE-E612-F2F640E17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5372100"/>
          </a:xfrm>
          <a:prstGeom prst="rect">
            <a:avLst/>
          </a:prstGeom>
        </p:spPr>
      </p:pic>
    </p:spTree>
    <p:extLst>
      <p:ext uri="{BB962C8B-B14F-4D97-AF65-F5344CB8AC3E}">
        <p14:creationId xmlns:p14="http://schemas.microsoft.com/office/powerpoint/2010/main" val="1562275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CAA9-24E1-F40C-E187-42AF934DDB2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CA3EE80-E951-4526-ED15-D48DBCF5B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2950"/>
            <a:ext cx="12148918" cy="5372100"/>
          </a:xfrm>
          <a:prstGeom prst="rect">
            <a:avLst/>
          </a:prstGeom>
        </p:spPr>
      </p:pic>
    </p:spTree>
    <p:extLst>
      <p:ext uri="{BB962C8B-B14F-4D97-AF65-F5344CB8AC3E}">
        <p14:creationId xmlns:p14="http://schemas.microsoft.com/office/powerpoint/2010/main" val="1224515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7CA1-0B61-71A5-4216-2D8C2060E6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B646B6-6D74-1399-83AB-E0B2E7A23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8" cy="5362608"/>
          </a:xfrm>
          <a:prstGeom prst="rect">
            <a:avLst/>
          </a:prstGeom>
        </p:spPr>
      </p:pic>
    </p:spTree>
    <p:extLst>
      <p:ext uri="{BB962C8B-B14F-4D97-AF65-F5344CB8AC3E}">
        <p14:creationId xmlns:p14="http://schemas.microsoft.com/office/powerpoint/2010/main" val="702020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C5997-A766-8197-3AE5-0B7359D9F04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0AF49C2-2D30-D664-AB34-AB0FC04DD1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7" cy="5362608"/>
          </a:xfrm>
          <a:prstGeom prst="rect">
            <a:avLst/>
          </a:prstGeom>
        </p:spPr>
      </p:pic>
    </p:spTree>
    <p:extLst>
      <p:ext uri="{BB962C8B-B14F-4D97-AF65-F5344CB8AC3E}">
        <p14:creationId xmlns:p14="http://schemas.microsoft.com/office/powerpoint/2010/main" val="1650889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787B-1549-6059-E609-000282201DE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CFA24C-72E3-9A9B-2751-8A95367D53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47696"/>
            <a:ext cx="12106063" cy="5362608"/>
          </a:xfrm>
          <a:prstGeom prst="rect">
            <a:avLst/>
          </a:prstGeom>
        </p:spPr>
      </p:pic>
    </p:spTree>
    <p:extLst>
      <p:ext uri="{BB962C8B-B14F-4D97-AF65-F5344CB8AC3E}">
        <p14:creationId xmlns:p14="http://schemas.microsoft.com/office/powerpoint/2010/main" val="1816607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4EBA7-EA42-35D6-28B8-D7F2A383B79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4EDFCE9-618E-6352-8646-7E9C323A13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57154"/>
            <a:ext cx="12106063" cy="5343691"/>
          </a:xfrm>
          <a:prstGeom prst="rect">
            <a:avLst/>
          </a:prstGeom>
        </p:spPr>
      </p:pic>
    </p:spTree>
    <p:extLst>
      <p:ext uri="{BB962C8B-B14F-4D97-AF65-F5344CB8AC3E}">
        <p14:creationId xmlns:p14="http://schemas.microsoft.com/office/powerpoint/2010/main" val="1484444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6DDE-1617-D8DB-667E-2EF26E6B041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DBB043E-5BBE-B38D-57F4-F5D7FCA13262}"/>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a16="http://schemas.microsoft.com/office/drawing/2014/main" id="{C0FFAFF7-580B-CAFC-08AC-01CCE3239A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013" y="841248"/>
            <a:ext cx="2274704" cy="5054898"/>
          </a:xfrm>
          <a:prstGeom prst="rect">
            <a:avLst/>
          </a:prstGeom>
        </p:spPr>
      </p:pic>
      <p:pic>
        <p:nvPicPr>
          <p:cNvPr id="16" name="Picture 15">
            <a:extLst>
              <a:ext uri="{FF2B5EF4-FFF2-40B4-BE49-F238E27FC236}">
                <a16:creationId xmlns:a16="http://schemas.microsoft.com/office/drawing/2014/main" id="{16AD0554-B070-ACE7-7D8B-8FA4FCAE13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4"/>
            <a:ext cx="2274702" cy="5054895"/>
          </a:xfrm>
          <a:prstGeom prst="rect">
            <a:avLst/>
          </a:prstGeom>
        </p:spPr>
      </p:pic>
    </p:spTree>
    <p:extLst>
      <p:ext uri="{BB962C8B-B14F-4D97-AF65-F5344CB8AC3E}">
        <p14:creationId xmlns:p14="http://schemas.microsoft.com/office/powerpoint/2010/main" val="137101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ack background with red text&#10;&#10;Description automatically generated">
            <a:extLst>
              <a:ext uri="{FF2B5EF4-FFF2-40B4-BE49-F238E27FC236}">
                <a16:creationId xmlns:a16="http://schemas.microsoft.com/office/drawing/2014/main" id="{B18A1F6E-5C14-EC3E-D1AE-5E1F775675DC}"/>
              </a:ext>
            </a:extLst>
          </p:cNvPr>
          <p:cNvPicPr>
            <a:picLocks noGrp="1" noChangeAspect="1"/>
          </p:cNvPicPr>
          <p:nvPr>
            <p:ph sz="half" idx="14"/>
          </p:nvPr>
        </p:nvPicPr>
        <p:blipFill>
          <a:blip r:embed="rId2"/>
          <a:stretch>
            <a:fillRect/>
          </a:stretch>
        </p:blipFill>
        <p:spPr>
          <a:xfrm>
            <a:off x="3283211" y="1518636"/>
            <a:ext cx="5065745" cy="3214784"/>
          </a:xfrm>
        </p:spPr>
      </p:pic>
    </p:spTree>
    <p:extLst>
      <p:ext uri="{BB962C8B-B14F-4D97-AF65-F5344CB8AC3E}">
        <p14:creationId xmlns:p14="http://schemas.microsoft.com/office/powerpoint/2010/main" val="16674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0FB82-8098-1AC4-A15B-300B908A7E6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0B0DA75-DC6C-471C-551A-4B897A37ACD6}"/>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a16="http://schemas.microsoft.com/office/drawing/2014/main" id="{A7ADBB0C-C181-2F90-639C-45A8E8DED2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013" y="902893"/>
            <a:ext cx="2274704" cy="4931607"/>
          </a:xfrm>
          <a:prstGeom prst="rect">
            <a:avLst/>
          </a:prstGeom>
        </p:spPr>
      </p:pic>
      <p:pic>
        <p:nvPicPr>
          <p:cNvPr id="16" name="Picture 15">
            <a:extLst>
              <a:ext uri="{FF2B5EF4-FFF2-40B4-BE49-F238E27FC236}">
                <a16:creationId xmlns:a16="http://schemas.microsoft.com/office/drawing/2014/main" id="{8E472721-6CD0-1B49-3D7B-904856E33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5"/>
            <a:ext cx="2274702" cy="5054893"/>
          </a:xfrm>
          <a:prstGeom prst="rect">
            <a:avLst/>
          </a:prstGeom>
        </p:spPr>
      </p:pic>
    </p:spTree>
    <p:extLst>
      <p:ext uri="{BB962C8B-B14F-4D97-AF65-F5344CB8AC3E}">
        <p14:creationId xmlns:p14="http://schemas.microsoft.com/office/powerpoint/2010/main" val="782214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8">
            <a:extLst>
              <a:ext uri="{FF2B5EF4-FFF2-40B4-BE49-F238E27FC236}">
                <a16:creationId xmlns:a16="http://schemas.microsoft.com/office/drawing/2014/main" id="{7F464228-2833-B581-0AF3-5773B6FA2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662" y="0"/>
            <a:ext cx="5400675" cy="6858000"/>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05A6-62EA-BF0C-D5E1-D41E40DC01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329257B-555C-05A0-8EE8-4A9CB6CFFD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83735" y="0"/>
            <a:ext cx="3166467" cy="6858000"/>
          </a:xfrm>
          <a:prstGeom prst="rect">
            <a:avLst/>
          </a:prstGeom>
        </p:spPr>
      </p:pic>
      <p:pic>
        <p:nvPicPr>
          <p:cNvPr id="3" name="Picture 2">
            <a:extLst>
              <a:ext uri="{FF2B5EF4-FFF2-40B4-BE49-F238E27FC236}">
                <a16:creationId xmlns:a16="http://schemas.microsoft.com/office/drawing/2014/main" id="{7BEBF007-8F30-D3A4-A4FE-7F027E644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790" y="0"/>
            <a:ext cx="3166467" cy="6858000"/>
          </a:xfrm>
          <a:prstGeom prst="rect">
            <a:avLst/>
          </a:prstGeom>
        </p:spPr>
      </p:pic>
      <p:sp>
        <p:nvSpPr>
          <p:cNvPr id="6" name="Rectangle 5">
            <a:extLst>
              <a:ext uri="{FF2B5EF4-FFF2-40B4-BE49-F238E27FC236}">
                <a16:creationId xmlns:a16="http://schemas.microsoft.com/office/drawing/2014/main" id="{EAE8655E-83D7-369B-26C5-284CBB48B254}"/>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44903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1E56F-A7A7-56AC-6BFB-57BF9E68A16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9587CF8-F60F-B40C-4C3F-4FB23C66D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5696" y="1119082"/>
            <a:ext cx="5330304" cy="5621875"/>
          </a:xfrm>
          <a:prstGeom prst="rect">
            <a:avLst/>
          </a:prstGeom>
        </p:spPr>
      </p:pic>
      <p:sp>
        <p:nvSpPr>
          <p:cNvPr id="6" name="Rectangle 5">
            <a:extLst>
              <a:ext uri="{FF2B5EF4-FFF2-40B4-BE49-F238E27FC236}">
                <a16:creationId xmlns:a16="http://schemas.microsoft.com/office/drawing/2014/main" id="{0E1186F7-5A44-8629-2B5A-A4F290A6545B}"/>
              </a:ext>
            </a:extLst>
          </p:cNvPr>
          <p:cNvSpPr/>
          <p:nvPr/>
        </p:nvSpPr>
        <p:spPr>
          <a:xfrm>
            <a:off x="173685" y="0"/>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a:extLst>
              <a:ext uri="{FF2B5EF4-FFF2-40B4-BE49-F238E27FC236}">
                <a16:creationId xmlns:a16="http://schemas.microsoft.com/office/drawing/2014/main" id="{25F4752E-9840-7BF2-CF66-5F6024E47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810" y="-117043"/>
            <a:ext cx="3988454" cy="6858000"/>
          </a:xfrm>
          <a:prstGeom prst="rect">
            <a:avLst/>
          </a:prstGeom>
        </p:spPr>
      </p:pic>
    </p:spTree>
    <p:extLst>
      <p:ext uri="{BB962C8B-B14F-4D97-AF65-F5344CB8AC3E}">
        <p14:creationId xmlns:p14="http://schemas.microsoft.com/office/powerpoint/2010/main" val="968640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7EC8B7-D575-9E37-F05F-078D4A47D128}"/>
              </a:ext>
            </a:extLst>
          </p:cNvPr>
          <p:cNvSpPr txBox="1"/>
          <p:nvPr/>
        </p:nvSpPr>
        <p:spPr>
          <a:xfrm>
            <a:off x="554127" y="1168916"/>
            <a:ext cx="4420209" cy="2642839"/>
          </a:xfrm>
          <a:prstGeom prst="rect">
            <a:avLst/>
          </a:prstGeom>
          <a:noFill/>
        </p:spPr>
        <p:txBody>
          <a:bodyPr wrap="square">
            <a:spAutoFit/>
          </a:bodyPr>
          <a:lstStyle/>
          <a:p>
            <a:pPr marL="0" marR="0" algn="just">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WhatsApp Messaging Ads</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 Cost per messaging conversation is around EGP 23.40. </a:t>
            </a:r>
          </a:p>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- 13 conversations have started, with about EGP 304.20 spent.</a:t>
            </a:r>
          </a:p>
        </p:txBody>
      </p:sp>
      <p:sp>
        <p:nvSpPr>
          <p:cNvPr id="8" name="TextBox 7">
            <a:extLst>
              <a:ext uri="{FF2B5EF4-FFF2-40B4-BE49-F238E27FC236}">
                <a16:creationId xmlns:a16="http://schemas.microsoft.com/office/drawing/2014/main" id="{462C9898-A840-ED7A-8E8D-AC6B1859A6B3}"/>
              </a:ext>
            </a:extLst>
          </p:cNvPr>
          <p:cNvSpPr txBox="1"/>
          <p:nvPr/>
        </p:nvSpPr>
        <p:spPr>
          <a:xfrm>
            <a:off x="6690970" y="459341"/>
            <a:ext cx="4222698" cy="2484013"/>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Photo Ads (Existing Post):</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Cost per messaging conversation is slightly lower at EGP 23.06, with a total of 13 conversations.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Around EGP 299.82 spent.</a:t>
            </a:r>
          </a:p>
        </p:txBody>
      </p:sp>
      <p:sp>
        <p:nvSpPr>
          <p:cNvPr id="10" name="TextBox 9">
            <a:extLst>
              <a:ext uri="{FF2B5EF4-FFF2-40B4-BE49-F238E27FC236}">
                <a16:creationId xmlns:a16="http://schemas.microsoft.com/office/drawing/2014/main" id="{C9A1CD25-1394-C387-80F7-07F4DF5000BD}"/>
              </a:ext>
            </a:extLst>
          </p:cNvPr>
          <p:cNvSpPr txBox="1"/>
          <p:nvPr/>
        </p:nvSpPr>
        <p:spPr>
          <a:xfrm>
            <a:off x="700430" y="4548759"/>
            <a:ext cx="3849623" cy="1329659"/>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Video Ads:</a:t>
            </a:r>
          </a:p>
          <a:p>
            <a:pPr>
              <a:lnSpc>
                <a:spcPct val="150000"/>
              </a:lnSpc>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Spent EGP 4.38, but no messaging conversations have been started yet.</a:t>
            </a:r>
          </a:p>
        </p:txBody>
      </p:sp>
      <p:sp>
        <p:nvSpPr>
          <p:cNvPr id="12" name="TextBox 11">
            <a:extLst>
              <a:ext uri="{FF2B5EF4-FFF2-40B4-BE49-F238E27FC236}">
                <a16:creationId xmlns:a16="http://schemas.microsoft.com/office/drawing/2014/main" id="{4096B4E7-A06E-4A50-E587-80B9908DCE80}"/>
              </a:ext>
            </a:extLst>
          </p:cNvPr>
          <p:cNvSpPr txBox="1"/>
          <p:nvPr/>
        </p:nvSpPr>
        <p:spPr>
          <a:xfrm>
            <a:off x="6164275" y="3358338"/>
            <a:ext cx="5473598" cy="3176319"/>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Engagement Ads: </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They are relatively cheap at EGP 0.91 per engagement.</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Achieved 341 engagements for EGP 310.33.</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Reach and impressions seem to be good, with the most recent campaign reaching 7,706 people with 10,116 impressions, but no conversions yet.</a:t>
            </a:r>
          </a:p>
        </p:txBody>
      </p:sp>
      <p:sp>
        <p:nvSpPr>
          <p:cNvPr id="13" name="Rectangle 12">
            <a:extLst>
              <a:ext uri="{FF2B5EF4-FFF2-40B4-BE49-F238E27FC236}">
                <a16:creationId xmlns:a16="http://schemas.microsoft.com/office/drawing/2014/main" id="{35DBD0D1-F97F-5A9A-5783-6AE6145F1918}"/>
              </a:ext>
            </a:extLst>
          </p:cNvPr>
          <p:cNvSpPr/>
          <p:nvPr/>
        </p:nvSpPr>
        <p:spPr>
          <a:xfrm>
            <a:off x="228131" y="99979"/>
            <a:ext cx="4252896"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Observations: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174574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B966-6392-F84A-414A-D7093DC3DCE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029C2FC-DC15-E776-0DFD-CE77C4E48445}"/>
              </a:ext>
            </a:extLst>
          </p:cNvPr>
          <p:cNvSpPr/>
          <p:nvPr/>
        </p:nvSpPr>
        <p:spPr>
          <a:xfrm>
            <a:off x="804114" y="165815"/>
            <a:ext cx="5792932"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Recommendations: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a:extLst>
              <a:ext uri="{FF2B5EF4-FFF2-40B4-BE49-F238E27FC236}">
                <a16:creationId xmlns:a16="http://schemas.microsoft.com/office/drawing/2014/main" id="{F6FF517E-D6BD-A6BE-6274-28AE11BB4884}"/>
              </a:ext>
            </a:extLst>
          </p:cNvPr>
          <p:cNvSpPr txBox="1"/>
          <p:nvPr/>
        </p:nvSpPr>
        <p:spPr>
          <a:xfrm>
            <a:off x="512064" y="1397203"/>
            <a:ext cx="11587277" cy="5213543"/>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Refine Target Audience: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Narrow audience based on fitness, nutrition, or wellness-related behaviors and interests.</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Improve Video Ads</a:t>
            </a:r>
            <a:r>
              <a:rPr lang="en-US" sz="20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Test shorter videos with clear call-to-action (CTA) early 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Add captions or text overlays to increase engagement.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Retarget Engagements: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Retarget those who engaged with ads but didn’t convert.</a:t>
            </a:r>
          </a:p>
          <a:p>
            <a:pPr marL="342900" indent="-342900">
              <a:lnSpc>
                <a:spcPct val="107000"/>
              </a:lnSpc>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Test New Creatives and Copy:</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Experiment with different visuals and messaging.</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Use testimonials or success stories to build trust.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Reallocate Budget: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Shift some budget from video ads to better-performing photo ads or engagement campaigns.</a:t>
            </a:r>
          </a:p>
          <a:p>
            <a:pPr marR="0" lvl="1">
              <a:lnSpc>
                <a:spcPct val="107000"/>
              </a:lnSpc>
              <a:spcBef>
                <a:spcPts val="0"/>
              </a:spcBef>
              <a:spcAft>
                <a:spcPts val="800"/>
              </a:spcAft>
              <a:buSzPts val="1000"/>
              <a:tabLst>
                <a:tab pos="914400" algn="l"/>
              </a:tabLs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287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997071" y="1284974"/>
            <a:ext cx="3905250" cy="3032567"/>
          </a:xfrm>
          <a:noFill/>
        </p:spPr>
        <p:txBody>
          <a:bodyPr anchor="b"/>
          <a:lstStyle/>
          <a:p>
            <a:r>
              <a:rPr lang="en-US" sz="6000" b="1" dirty="0"/>
              <a:t>Thank you</a:t>
            </a:r>
          </a:p>
        </p:txBody>
      </p:sp>
    </p:spTree>
    <p:extLst>
      <p:ext uri="{BB962C8B-B14F-4D97-AF65-F5344CB8AC3E}">
        <p14:creationId xmlns:p14="http://schemas.microsoft.com/office/powerpoint/2010/main" val="61156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6A1863-B9BA-3B16-C5EA-67E2D4A01754}"/>
              </a:ext>
            </a:extLst>
          </p:cNvPr>
          <p:cNvSpPr txBox="1"/>
          <p:nvPr/>
        </p:nvSpPr>
        <p:spPr>
          <a:xfrm>
            <a:off x="6262259" y="361264"/>
            <a:ext cx="5867399" cy="4300536"/>
          </a:xfrm>
          <a:prstGeom prst="rect">
            <a:avLst/>
          </a:prstGeom>
          <a:noFill/>
        </p:spPr>
        <p:txBody>
          <a:bodyPr wrap="square">
            <a:spAutoFit/>
          </a:bodyPr>
          <a:lstStyle/>
          <a:p>
            <a:pPr marL="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PEST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Political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Health regulations for food and supplements</a:t>
            </a:r>
            <a:r>
              <a:rPr lang="ar-EG" sz="2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(No effect)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Economic</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Life burdens may affect the number of people joining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Social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Focus on wellness and body positivity, Rise in diseases due to wrong lifestyle.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Technological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Advancement in fitness apps and personalized meal plan platforms.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140FA44-1069-DDA5-E951-76BC0EE430E0}"/>
              </a:ext>
            </a:extLst>
          </p:cNvPr>
          <p:cNvSpPr txBox="1"/>
          <p:nvPr/>
        </p:nvSpPr>
        <p:spPr>
          <a:xfrm>
            <a:off x="62342" y="361264"/>
            <a:ext cx="5801745" cy="5028749"/>
          </a:xfrm>
          <a:prstGeom prst="rect">
            <a:avLst/>
          </a:prstGeom>
          <a:noFill/>
        </p:spPr>
        <p:txBody>
          <a:bodyPr wrap="square">
            <a:spAutoFit/>
          </a:bodyPr>
          <a:lstStyle/>
          <a:p>
            <a:pPr marL="45720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Resources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Physical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Meal plans, exercise programs, supplement guidance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Digital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Social media presence (Facebook page, ticktock, Instagram), pics, videos.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Human</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Content creators (Reem and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Shimaa</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Moderators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Samah</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and Reem), Graphic designer (Omar), Media buyer (Omar), Video editor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Eyad</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Financial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Budget for marketing (1250 LE)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16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EE18B9-D897-10D1-73F5-FAC20B7E494F}"/>
              </a:ext>
            </a:extLst>
          </p:cNvPr>
          <p:cNvSpPr txBox="1"/>
          <p:nvPr/>
        </p:nvSpPr>
        <p:spPr>
          <a:xfrm>
            <a:off x="768627" y="484095"/>
            <a:ext cx="3876261" cy="3972241"/>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latin typeface="Times New Roman" panose="02020603050405020304" pitchFamily="18" charset="0"/>
                <a:ea typeface="Calibri" panose="020F0502020204030204" pitchFamily="34" charset="0"/>
                <a:cs typeface="Arial" panose="020B0604020202020204" pitchFamily="34" charset="0"/>
              </a:rPr>
              <a:t>E: Customer Analysis: </a:t>
            </a: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Who: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Men and women (11- 55)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Where: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Online (Egypt)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When: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8 AM    - 10 PM</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What: </a:t>
            </a:r>
            <a:r>
              <a:rPr lang="en-US" sz="2000" kern="100" dirty="0">
                <a:latin typeface="Times New Roman" panose="02020603050405020304" pitchFamily="18" charset="0"/>
                <a:ea typeface="Calibri" panose="020F0502020204030204" pitchFamily="34" charset="0"/>
                <a:cs typeface="Arial" panose="020B0604020202020204" pitchFamily="34" charset="0"/>
              </a:rPr>
              <a:t>Better life style and good health.</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Why: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To feel healthy and enjoy life </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0EFC329-1DAA-73DA-BA1A-74DBF481EAF5}"/>
              </a:ext>
            </a:extLst>
          </p:cNvPr>
          <p:cNvSpPr txBox="1"/>
          <p:nvPr/>
        </p:nvSpPr>
        <p:spPr>
          <a:xfrm>
            <a:off x="5857461" y="484095"/>
            <a:ext cx="5950226" cy="5870646"/>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Competitor Analysis: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u="sng" kern="100"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2"/>
              </a:rPr>
              <a:t>https://fedubuedu-my.sharepoint.com/:x:/g/personal/shimaa170037_fedu_bu_edu_eg/ETya-OCVQgNJssVTeA-4_TcB43MWEAFOEXMrZVkc4yVy7g?e=BQQGRI</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Dr. Ola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Mekhemer</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Coach Sama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Captain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Maged</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Aya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Anayel</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DFN</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Sama Fit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51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B45D4-7872-865A-D6A8-E5C16FEB0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922" y="929238"/>
            <a:ext cx="10168275" cy="5034239"/>
          </a:xfrm>
          <a:prstGeom prst="rect">
            <a:avLst/>
          </a:prstGeom>
        </p:spPr>
      </p:pic>
    </p:spTree>
    <p:extLst>
      <p:ext uri="{BB962C8B-B14F-4D97-AF65-F5344CB8AC3E}">
        <p14:creationId xmlns:p14="http://schemas.microsoft.com/office/powerpoint/2010/main" val="33998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CC13-2490-0CE1-194F-EE07B809212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4616CD1-2C22-AC25-4B7C-7FF15E62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70" y="815314"/>
            <a:ext cx="9515060" cy="5227371"/>
          </a:xfrm>
          <a:prstGeom prst="rect">
            <a:avLst/>
          </a:prstGeom>
        </p:spPr>
      </p:pic>
    </p:spTree>
    <p:extLst>
      <p:ext uri="{BB962C8B-B14F-4D97-AF65-F5344CB8AC3E}">
        <p14:creationId xmlns:p14="http://schemas.microsoft.com/office/powerpoint/2010/main" val="2090913142"/>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533540E-348B-4A0C-8D42-DF419EB4AC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39DB3-8B03-42C7-A6D5-D581E57F13D6}">
  <ds:schemaRefs>
    <ds:schemaRef ds:uri="http://schemas.microsoft.com/sharepoint/v3/contenttype/forms"/>
  </ds:schemaRefs>
</ds:datastoreItem>
</file>

<file path=customXml/itemProps3.xml><?xml version="1.0" encoding="utf-8"?>
<ds:datastoreItem xmlns:ds="http://schemas.openxmlformats.org/officeDocument/2006/customXml" ds:itemID="{73A5813F-A12D-4A3C-B9FF-2C89106185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343</TotalTime>
  <Words>1649</Words>
  <Application>Microsoft Office PowerPoint</Application>
  <PresentationFormat>Widescreen</PresentationFormat>
  <Paragraphs>321</Paragraphs>
  <Slides>56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Arial</vt:lpstr>
      <vt:lpstr>Calibri</vt:lpstr>
      <vt:lpstr>Courier New</vt:lpstr>
      <vt:lpstr>Quire Sans Pro Light</vt:lpstr>
      <vt:lpstr>Symbol</vt:lpstr>
      <vt:lpstr>Times New Roman</vt:lpstr>
      <vt:lpstr>Tisa Offc Serif Pro</vt:lpstr>
      <vt:lpstr>Custom</vt:lpstr>
      <vt:lpstr>Digital Marketing Final Project </vt:lpstr>
      <vt:lpstr>PowerPoint Presentation</vt:lpstr>
      <vt:lpstr>Sostac Model </vt:lpstr>
      <vt:lpstr>PowerPoint Presentation</vt:lpstr>
      <vt:lpstr>PowerPoint Presentation</vt:lpstr>
      <vt:lpstr>PowerPoint Presentation</vt:lpstr>
      <vt:lpstr>PowerPoint Presentation</vt:lpstr>
      <vt:lpstr>PowerPoint Presentation</vt:lpstr>
      <vt:lpstr>PowerPoint Presentation</vt:lpstr>
      <vt:lpstr>Swot Analysis </vt:lpstr>
      <vt:lpstr>Swot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Canvas Model </vt:lpstr>
      <vt:lpstr>PowerPoint Presentation</vt:lpstr>
      <vt:lpstr>Campaign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Surface</dc:creator>
  <cp:lastModifiedBy>سماح احمد مغاورى احمد</cp:lastModifiedBy>
  <cp:revision>97</cp:revision>
  <dcterms:created xsi:type="dcterms:W3CDTF">2024-10-16T21:30:00Z</dcterms:created>
  <dcterms:modified xsi:type="dcterms:W3CDTF">2024-10-18T00:29:26Z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